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5" r:id="rId2"/>
  </p:sldMasterIdLst>
  <p:notesMasterIdLst>
    <p:notesMasterId r:id="rId28"/>
  </p:notesMasterIdLst>
  <p:handoutMasterIdLst>
    <p:handoutMasterId r:id="rId29"/>
  </p:handoutMasterIdLst>
  <p:sldIdLst>
    <p:sldId id="1226" r:id="rId3"/>
    <p:sldId id="1227" r:id="rId4"/>
    <p:sldId id="1228" r:id="rId5"/>
    <p:sldId id="1225" r:id="rId6"/>
    <p:sldId id="1229" r:id="rId7"/>
    <p:sldId id="1255" r:id="rId8"/>
    <p:sldId id="1213" r:id="rId9"/>
    <p:sldId id="1212" r:id="rId10"/>
    <p:sldId id="1221" r:id="rId11"/>
    <p:sldId id="1222" r:id="rId12"/>
    <p:sldId id="1223" r:id="rId13"/>
    <p:sldId id="1224" r:id="rId14"/>
    <p:sldId id="1211" r:id="rId15"/>
    <p:sldId id="1258" r:id="rId16"/>
    <p:sldId id="1260" r:id="rId17"/>
    <p:sldId id="1261" r:id="rId18"/>
    <p:sldId id="1262" r:id="rId19"/>
    <p:sldId id="1263" r:id="rId20"/>
    <p:sldId id="1259" r:id="rId21"/>
    <p:sldId id="1264" r:id="rId22"/>
    <p:sldId id="1230" r:id="rId23"/>
    <p:sldId id="1265" r:id="rId24"/>
    <p:sldId id="1273" r:id="rId25"/>
    <p:sldId id="1274" r:id="rId26"/>
    <p:sldId id="1209"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8">
          <p15:clr>
            <a:srgbClr val="A4A3A4"/>
          </p15:clr>
        </p15:guide>
        <p15:guide id="2"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C344B"/>
    <a:srgbClr val="21273E"/>
    <a:srgbClr val="DADCE4"/>
    <a:srgbClr val="3A2E4F"/>
    <a:srgbClr val="528DA9"/>
    <a:srgbClr val="4A67D4"/>
    <a:srgbClr val="7483DE"/>
    <a:srgbClr val="7383E1"/>
    <a:srgbClr val="8DB6FF"/>
    <a:srgbClr val="ABC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960" autoAdjust="0"/>
  </p:normalViewPr>
  <p:slideViewPr>
    <p:cSldViewPr snapToGrid="0">
      <p:cViewPr varScale="1">
        <p:scale>
          <a:sx n="92" d="100"/>
          <a:sy n="92" d="100"/>
        </p:scale>
        <p:origin x="64" y="140"/>
      </p:cViewPr>
      <p:guideLst>
        <p:guide orient="horz" pos="2268"/>
        <p:guide pos="3839"/>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2021/3/17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Adobe 黑体 Std R" panose="020B0400000000000000"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Adobe 黑体 Std R" panose="020B0400000000000000" pitchFamily="34" charset="-122"/>
              </a:defRPr>
            </a:lvl1pPr>
          </a:lstStyle>
          <a:p>
            <a:fld id="{EA053EFB-6033-4CE6-AA30-12A46473932B}" type="datetimeFigureOut">
              <a:rPr lang="zh-CN" altLang="en-US" smtClean="0"/>
              <a:t>2021/3/17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Adobe 黑体 Std R" panose="020B0400000000000000"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Adobe 黑体 Std R" panose="020B0400000000000000" pitchFamily="34" charset="-122"/>
              </a:defRPr>
            </a:lvl1pPr>
          </a:lstStyle>
          <a:p>
            <a:fld id="{3CF659B7-856F-413B-B4A3-0AD6F5EDB980}"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Adobe 黑体 Std R" panose="020B0400000000000000" pitchFamily="34" charset="-122"/>
        <a:cs typeface="+mn-cs"/>
      </a:defRPr>
    </a:lvl1pPr>
    <a:lvl2pPr marL="457200" algn="l" defTabSz="914400" rtl="0" eaLnBrk="1" latinLnBrk="0" hangingPunct="1">
      <a:defRPr sz="1200" kern="1200">
        <a:solidFill>
          <a:schemeClr val="tx1"/>
        </a:solidFill>
        <a:latin typeface="+mn-lt"/>
        <a:ea typeface="Adobe 黑体 Std R" panose="020B0400000000000000" pitchFamily="34" charset="-122"/>
        <a:cs typeface="+mn-cs"/>
      </a:defRPr>
    </a:lvl2pPr>
    <a:lvl3pPr marL="914400" algn="l" defTabSz="914400" rtl="0" eaLnBrk="1" latinLnBrk="0" hangingPunct="1">
      <a:defRPr sz="1200" kern="1200">
        <a:solidFill>
          <a:schemeClr val="tx1"/>
        </a:solidFill>
        <a:latin typeface="+mn-lt"/>
        <a:ea typeface="Adobe 黑体 Std R" panose="020B0400000000000000" pitchFamily="34" charset="-122"/>
        <a:cs typeface="+mn-cs"/>
      </a:defRPr>
    </a:lvl3pPr>
    <a:lvl4pPr marL="1371600" algn="l" defTabSz="914400" rtl="0" eaLnBrk="1" latinLnBrk="0" hangingPunct="1">
      <a:defRPr sz="1200" kern="1200">
        <a:solidFill>
          <a:schemeClr val="tx1"/>
        </a:solidFill>
        <a:latin typeface="+mn-lt"/>
        <a:ea typeface="Adobe 黑体 Std R" panose="020B0400000000000000" pitchFamily="34" charset="-122"/>
        <a:cs typeface="+mn-cs"/>
      </a:defRPr>
    </a:lvl4pPr>
    <a:lvl5pPr marL="1828800" algn="l" defTabSz="914400" rtl="0" eaLnBrk="1" latinLnBrk="0" hangingPunct="1">
      <a:defRPr sz="1200" kern="1200">
        <a:solidFill>
          <a:schemeClr val="tx1"/>
        </a:solidFill>
        <a:latin typeface="+mn-lt"/>
        <a:ea typeface="Adobe 黑体 Std R" panose="020B0400000000000000"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F659B7-856F-413B-B4A3-0AD6F5EDB98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Adobe 黑体 Std R" panose="020B0400000000000000" pitchFamily="34" charset="-122"/>
                <a:cs typeface="+mn-cs"/>
              </a:rPr>
              <a:t>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Adobe 黑体 Std R" panose="020B0400000000000000"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193ED43-EA1C-4B30-8DB2-B95B2140C131}" type="slidenum">
              <a:rPr lang="zh-CN" altLang="en-US" smtClean="0"/>
              <a:t>18</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3029813" flipH="1" flipV="1">
            <a:off x="144001" y="178669"/>
            <a:ext cx="1002244" cy="1068651"/>
          </a:xfrm>
          <a:prstGeom prst="rect">
            <a:avLst/>
          </a:prstGeom>
        </p:spPr>
      </p:pic>
      <p:sp>
        <p:nvSpPr>
          <p:cNvPr id="3" name="文本框 2"/>
          <p:cNvSpPr txBox="1"/>
          <p:nvPr userDrawn="1"/>
        </p:nvSpPr>
        <p:spPr>
          <a:xfrm>
            <a:off x="10630526" y="514214"/>
            <a:ext cx="986167" cy="523220"/>
          </a:xfrm>
          <a:prstGeom prst="rect">
            <a:avLst/>
          </a:prstGeom>
          <a:noFill/>
        </p:spPr>
        <p:txBody>
          <a:bodyPr wrap="none" rtlCol="0">
            <a:spAutoFit/>
          </a:bodyPr>
          <a:lstStyle/>
          <a:p>
            <a:r>
              <a:rPr lang="en-US" altLang="zh-CN" sz="2800" dirty="0">
                <a:solidFill>
                  <a:srgbClr val="2C344B"/>
                </a:solidFill>
                <a:effectLst>
                  <a:outerShdw blurRad="25400" dist="25400" dir="2700000" algn="tl" rotWithShape="0">
                    <a:prstClr val="black">
                      <a:alpha val="20000"/>
                    </a:prstClr>
                  </a:outerShdw>
                </a:effectLst>
                <a:latin typeface="Aparajita" panose="020B0604020202020204" pitchFamily="34" charset="0"/>
                <a:ea typeface="Adobe 黑体 Std R" panose="020B0400000000000000" pitchFamily="34" charset="-122"/>
                <a:cs typeface="Aparajita" panose="020B0604020202020204" pitchFamily="34" charset="0"/>
              </a:rPr>
              <a:t>LOGO</a:t>
            </a:r>
            <a:endParaRPr lang="zh-CN" altLang="en-US" sz="2800" dirty="0">
              <a:solidFill>
                <a:srgbClr val="2C344B"/>
              </a:solidFill>
              <a:effectLst>
                <a:outerShdw blurRad="25400" dist="25400" dir="2700000" algn="tl" rotWithShape="0">
                  <a:prstClr val="black">
                    <a:alpha val="20000"/>
                  </a:prstClr>
                </a:outerShdw>
              </a:effectLst>
              <a:latin typeface="Aparajita" panose="020B0604020202020204" pitchFamily="34" charset="0"/>
              <a:ea typeface="Adobe 黑体 Std R" panose="020B0400000000000000" pitchFamily="34" charset="-122"/>
              <a:cs typeface="Aparajita"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ea typeface="Adobe 黑体 Std R" panose="020B0400000000000000" pitchFamily="34"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ea typeface="Adobe 黑体 Std R" panose="020B0400000000000000" pitchFamily="34"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lvl1pPr>
              <a:defRPr>
                <a:ea typeface="Adobe 黑体 Std R" panose="020B0400000000000000" pitchFamily="34" charset="-122"/>
              </a:defRPr>
            </a:lvl1pPr>
          </a:lstStyle>
          <a:p>
            <a:fld id="{53B7F2D0-5C61-4ECD-8EF0-7DC153D82996}" type="datetimeFigureOut">
              <a:rPr lang="zh-CN" altLang="en-US" smtClean="0">
                <a:solidFill>
                  <a:prstClr val="black">
                    <a:tint val="75000"/>
                  </a:prstClr>
                </a:solidFill>
              </a:rPr>
              <a:t>2021/3/17</a:t>
            </a:fld>
            <a:endParaRPr lang="zh-CN" altLang="en-US" dirty="0">
              <a:solidFill>
                <a:prstClr val="black">
                  <a:tint val="75000"/>
                </a:prstClr>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lvl1pPr>
              <a:defRPr>
                <a:ea typeface="Adobe 黑体 Std R" panose="020B0400000000000000" pitchFamily="34" charset="-122"/>
              </a:defRPr>
            </a:lvl1pPr>
          </a:lstStyle>
          <a:p>
            <a:endParaRPr lang="zh-CN" altLang="en-US" dirty="0">
              <a:solidFill>
                <a:prstClr val="black">
                  <a:tint val="75000"/>
                </a:prstClr>
              </a:solidFill>
            </a:endParaRPr>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lvl1pPr>
              <a:defRPr>
                <a:ea typeface="Adobe 黑体 Std R" panose="020B0400000000000000" pitchFamily="34" charset="-122"/>
              </a:defRPr>
            </a:lvl1pPr>
          </a:lstStyle>
          <a:p>
            <a:fld id="{ABC027CB-4B16-4B21-A276-8705E54D5316}" type="slidenum">
              <a:rPr lang="zh-CN" altLang="en-US" smtClean="0">
                <a:solidFill>
                  <a:prstClr val="black">
                    <a:tint val="75000"/>
                  </a:prstClr>
                </a:solidFill>
              </a:rPr>
              <a:t>‹#›</a:t>
            </a:fld>
            <a:endParaRPr lang="zh-CN" alt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lvl1pPr>
              <a:defRPr>
                <a:ea typeface="Adobe 黑体 Std R" panose="020B0400000000000000" pitchFamily="34" charset="-122"/>
              </a:defRPr>
            </a:lvl1pPr>
          </a:lstStyle>
          <a:p>
            <a:fld id="{F68D6209-B3DA-41BE-87E3-CC78C5062099}" type="datetimeFigureOut">
              <a:rPr lang="zh-CN" altLang="en-US" smtClean="0">
                <a:solidFill>
                  <a:srgbClr val="000000">
                    <a:tint val="75000"/>
                  </a:srgbClr>
                </a:solidFill>
              </a:rPr>
              <a:t>2021/3/17</a:t>
            </a:fld>
            <a:endParaRPr lang="zh-CN" altLang="en-US" dirty="0">
              <a:solidFill>
                <a:srgbClr val="000000">
                  <a:tint val="75000"/>
                </a:srgbClr>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lvl1pPr>
              <a:defRPr>
                <a:ea typeface="Adobe 黑体 Std R" panose="020B0400000000000000" pitchFamily="34" charset="-122"/>
              </a:defRPr>
            </a:lvl1pPr>
          </a:lstStyle>
          <a:p>
            <a:endParaRPr lang="zh-CN" altLang="en-US" dirty="0">
              <a:solidFill>
                <a:srgbClr val="000000">
                  <a:tint val="75000"/>
                </a:srgbClr>
              </a:solidFill>
            </a:endParaRPr>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lvl1pPr>
              <a:defRPr>
                <a:ea typeface="Adobe 黑体 Std R" panose="020B0400000000000000" pitchFamily="34" charset="-122"/>
              </a:defRPr>
            </a:lvl1pPr>
          </a:lstStyle>
          <a:p>
            <a:fld id="{44341BB1-40C4-4700-B8C2-D06FA29C9A59}" type="slidenum">
              <a:rPr lang="zh-CN" altLang="en-US" smtClean="0">
                <a:solidFill>
                  <a:srgbClr val="000000">
                    <a:tint val="75000"/>
                  </a:srgbClr>
                </a:solidFill>
              </a:rPr>
              <a:t>‹#›</a:t>
            </a:fld>
            <a:endParaRPr lang="zh-CN" altLang="en-US" dirty="0">
              <a:solidFill>
                <a:srgbClr val="000000">
                  <a:tint val="75000"/>
                </a:srgb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609600" y="6356354"/>
            <a:ext cx="2844800" cy="365127"/>
          </a:xfrm>
          <a:prstGeom prst="rect">
            <a:avLst/>
          </a:prstGeom>
        </p:spPr>
        <p:txBody>
          <a:bodyPr/>
          <a:lstStyle>
            <a:lvl1pPr>
              <a:defRPr>
                <a:ea typeface="Adobe 黑体 Std R" panose="020B0400000000000000" pitchFamily="34" charset="-122"/>
              </a:defRPr>
            </a:lvl1pPr>
          </a:lstStyle>
          <a:p>
            <a:endParaRPr lang="zh-CN" altLang="en-US" dirty="0"/>
          </a:p>
        </p:txBody>
      </p:sp>
      <p:sp>
        <p:nvSpPr>
          <p:cNvPr id="5" name="页脚占位符 4"/>
          <p:cNvSpPr>
            <a:spLocks noGrp="1"/>
          </p:cNvSpPr>
          <p:nvPr>
            <p:ph type="ftr" sz="quarter" idx="11"/>
          </p:nvPr>
        </p:nvSpPr>
        <p:spPr>
          <a:xfrm>
            <a:off x="4165600" y="6356354"/>
            <a:ext cx="3860800" cy="365127"/>
          </a:xfrm>
          <a:prstGeom prst="rect">
            <a:avLst/>
          </a:prstGeom>
        </p:spPr>
        <p:txBody>
          <a:bodyPr/>
          <a:lstStyle>
            <a:lvl1pPr>
              <a:defRPr>
                <a:ea typeface="Adobe 黑体 Std R"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a:xfrm>
            <a:off x="11448163" y="6382170"/>
            <a:ext cx="547804" cy="365127"/>
          </a:xfrm>
          <a:prstGeom prst="rect">
            <a:avLst/>
          </a:prstGeom>
        </p:spPr>
        <p:txBody>
          <a:bodyPr/>
          <a:lstStyle>
            <a:lvl1pPr>
              <a:defRPr>
                <a:ea typeface="Adobe 黑体 Std R" panose="020B0400000000000000" pitchFamily="34" charset="-122"/>
              </a:defRPr>
            </a:lvl1pPr>
          </a:lstStyle>
          <a:p>
            <a:fld id="{ECB62A96-75BD-4D1B-A9DE-49026C62D5F2}" type="slidenum">
              <a:rPr lang="zh-CN" altLang="en-US" smtClean="0"/>
              <a:t>‹#›</a:t>
            </a:fld>
            <a:endParaRPr lang="zh-CN" altLang="en-US" dirty="0"/>
          </a:p>
        </p:txBody>
      </p:sp>
    </p:spTree>
  </p:cSld>
  <p:clrMapOvr>
    <a:masterClrMapping/>
  </p:clrMapOvr>
  <p:transition spd="med" advClick="0" advTm="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389" y="365781"/>
            <a:ext cx="10515224" cy="1324636"/>
          </a:xfrm>
          <a:prstGeom prst="rect">
            <a:avLst/>
          </a:prstGeom>
        </p:spPr>
        <p:txBody>
          <a:bodyPr/>
          <a:lstStyle>
            <a:lvl1pPr>
              <a:defRPr>
                <a:ea typeface="Adobe 黑体 Std R" panose="020B0400000000000000" pitchFamily="34" charset="-122"/>
              </a:defRPr>
            </a:lvl1pPr>
          </a:lstStyle>
          <a:p>
            <a:r>
              <a:rPr lang="zh-CN" altLang="en-US" dirty="0"/>
              <a:t>单击此处编辑母版标题样式</a:t>
            </a:r>
          </a:p>
        </p:txBody>
      </p:sp>
      <p:sp>
        <p:nvSpPr>
          <p:cNvPr id="3" name="内容占位符 2"/>
          <p:cNvSpPr>
            <a:spLocks noGrp="1"/>
          </p:cNvSpPr>
          <p:nvPr>
            <p:ph idx="1"/>
          </p:nvPr>
        </p:nvSpPr>
        <p:spPr>
          <a:xfrm>
            <a:off x="838389" y="1825891"/>
            <a:ext cx="10515224" cy="4351729"/>
          </a:xfrm>
          <a:prstGeom prst="rect">
            <a:avLst/>
          </a:prstGeom>
        </p:spPr>
        <p:txBody>
          <a:bodyPr/>
          <a:lstStyle>
            <a:lvl1pPr>
              <a:defRPr>
                <a:ea typeface="Adobe 黑体 Std R" panose="020B0400000000000000" pitchFamily="34" charset="-122"/>
              </a:defRPr>
            </a:lvl1pPr>
            <a:lvl2pPr>
              <a:defRPr>
                <a:ea typeface="Adobe 黑体 Std R" panose="020B0400000000000000" pitchFamily="34" charset="-122"/>
              </a:defRPr>
            </a:lvl2pPr>
            <a:lvl3pPr>
              <a:defRPr>
                <a:ea typeface="Adobe 黑体 Std R" panose="020B0400000000000000" pitchFamily="34" charset="-122"/>
              </a:defRPr>
            </a:lvl3pPr>
            <a:lvl4pPr>
              <a:defRPr>
                <a:ea typeface="Adobe 黑体 Std R" panose="020B0400000000000000" pitchFamily="34" charset="-122"/>
              </a:defRPr>
            </a:lvl4pPr>
            <a:lvl5pPr>
              <a:defRPr>
                <a:ea typeface="Adobe 黑体 Std R" panose="020B0400000000000000"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390" y="6356748"/>
            <a:ext cx="2742447" cy="364275"/>
          </a:xfrm>
          <a:prstGeom prst="rect">
            <a:avLst/>
          </a:prstGeom>
        </p:spPr>
        <p:txBody>
          <a:bodyPr/>
          <a:lstStyle>
            <a:lvl1pPr>
              <a:defRPr>
                <a:ea typeface="Adobe 黑体 Std R" panose="020B0400000000000000" pitchFamily="34" charset="-122"/>
              </a:defRPr>
            </a:lvl1pPr>
          </a:lstStyle>
          <a:p>
            <a:fld id="{6CE9CDA6-EBF6-406F-B3E0-C54727C5BA5C}" type="datetimeFigureOut">
              <a:rPr lang="zh-CN" altLang="en-US" smtClean="0"/>
              <a:t>2021/3/17</a:t>
            </a:fld>
            <a:endParaRPr lang="zh-CN" altLang="en-US" dirty="0"/>
          </a:p>
        </p:txBody>
      </p:sp>
      <p:sp>
        <p:nvSpPr>
          <p:cNvPr id="5" name="页脚占位符 4"/>
          <p:cNvSpPr>
            <a:spLocks noGrp="1"/>
          </p:cNvSpPr>
          <p:nvPr>
            <p:ph type="ftr" sz="quarter" idx="11"/>
          </p:nvPr>
        </p:nvSpPr>
        <p:spPr>
          <a:xfrm>
            <a:off x="4038413" y="6356748"/>
            <a:ext cx="4115176" cy="364275"/>
          </a:xfrm>
          <a:prstGeom prst="rect">
            <a:avLst/>
          </a:prstGeom>
        </p:spPr>
        <p:txBody>
          <a:bodyPr/>
          <a:lstStyle>
            <a:lvl1pPr>
              <a:defRPr>
                <a:ea typeface="Adobe 黑体 Std R" panose="020B0400000000000000" pitchFamily="34" charset="-122"/>
              </a:defRPr>
            </a:lvl1pPr>
          </a:lstStyle>
          <a:p>
            <a:endParaRPr lang="zh-CN" altLang="en-US" dirty="0"/>
          </a:p>
        </p:txBody>
      </p:sp>
      <p:sp>
        <p:nvSpPr>
          <p:cNvPr id="6" name="灯片编号占位符 5"/>
          <p:cNvSpPr>
            <a:spLocks noGrp="1"/>
          </p:cNvSpPr>
          <p:nvPr>
            <p:ph type="sldNum" sz="quarter" idx="12"/>
          </p:nvPr>
        </p:nvSpPr>
        <p:spPr>
          <a:xfrm>
            <a:off x="8611167" y="6356748"/>
            <a:ext cx="2742447" cy="364275"/>
          </a:xfrm>
          <a:prstGeom prst="rect">
            <a:avLst/>
          </a:prstGeom>
        </p:spPr>
        <p:txBody>
          <a:bodyPr/>
          <a:lstStyle>
            <a:lvl1pPr>
              <a:defRPr>
                <a:ea typeface="Adobe 黑体 Std R" panose="020B0400000000000000" pitchFamily="34" charset="-122"/>
              </a:defRPr>
            </a:lvl1pPr>
          </a:lstStyle>
          <a:p>
            <a:fld id="{1EEBC43A-32FB-4EEB-A6E0-814D95442B88}" type="slidenum">
              <a:rPr lang="zh-CN" altLang="en-US" smtClean="0"/>
              <a:t>‹#›</a:t>
            </a:fld>
            <a:endParaRPr lang="zh-CN" altLang="en-US" dirty="0"/>
          </a:p>
        </p:txBody>
      </p:sp>
      <p:sp>
        <p:nvSpPr>
          <p:cNvPr id="8" name="TextBox 7"/>
          <p:cNvSpPr txBox="1"/>
          <p:nvPr userDrawn="1"/>
        </p:nvSpPr>
        <p:spPr>
          <a:xfrm>
            <a:off x="2034705" y="643776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2021/3/17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2021/3/17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22.xml"/><Relationship Id="rId7" Type="http://schemas.openxmlformats.org/officeDocument/2006/relationships/image" Target="../media/image3.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Layout" Target="../slideLayouts/slideLayout2.xml"/><Relationship Id="rId5" Type="http://schemas.openxmlformats.org/officeDocument/2006/relationships/tags" Target="../tags/tag24.xml"/><Relationship Id="rId4" Type="http://schemas.openxmlformats.org/officeDocument/2006/relationships/tags" Target="../tags/tag23.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31.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tags" Target="../tags/tag33.xml"/><Relationship Id="rId4" Type="http://schemas.openxmlformats.org/officeDocument/2006/relationships/tags" Target="../tags/tag3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tags" Target="../tags/tag5.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Layout" Target="../slideLayouts/slideLayout2.xml"/><Relationship Id="rId5" Type="http://schemas.openxmlformats.org/officeDocument/2006/relationships/tags" Target="../tags/tag7.xml"/><Relationship Id="rId4" Type="http://schemas.openxmlformats.org/officeDocument/2006/relationships/tags" Target="../tags/tag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图片 12290" descr="怀柔科学城规划效果图"/>
          <p:cNvPicPr>
            <a:picLocks noChangeAspect="1"/>
          </p:cNvPicPr>
          <p:nvPr/>
        </p:nvPicPr>
        <p:blipFill>
          <a:blip r:embed="rId3"/>
          <a:stretch>
            <a:fillRect/>
          </a:stretch>
        </p:blipFill>
        <p:spPr>
          <a:xfrm>
            <a:off x="635" y="1437640"/>
            <a:ext cx="12191365" cy="3982720"/>
          </a:xfrm>
          <a:prstGeom prst="rect">
            <a:avLst/>
          </a:prstGeom>
          <a:noFill/>
          <a:ln w="9525">
            <a:noFill/>
          </a:ln>
        </p:spPr>
      </p:pic>
      <p:sp>
        <p:nvSpPr>
          <p:cNvPr id="2" name="文本框 1"/>
          <p:cNvSpPr txBox="1"/>
          <p:nvPr/>
        </p:nvSpPr>
        <p:spPr>
          <a:xfrm>
            <a:off x="153035" y="1693611"/>
            <a:ext cx="11887200" cy="1445260"/>
          </a:xfrm>
          <a:prstGeom prst="rect">
            <a:avLst/>
          </a:prstGeom>
          <a:noFill/>
        </p:spPr>
        <p:txBody>
          <a:bodyPr wrap="square" rtlCol="0">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solidFill>
                  <a:schemeClr val="tx1"/>
                </a:solidFill>
                <a:effectLst>
                  <a:outerShdw blurRad="38100" dist="19050" dir="2700000" algn="tl" rotWithShape="0">
                    <a:schemeClr val="dk1">
                      <a:alpha val="40000"/>
                    </a:schemeClr>
                  </a:outerShdw>
                </a:effectLst>
                <a:uLnTx/>
                <a:uFillTx/>
                <a:latin typeface="方正正黑简体" panose="02000000000000000000" pitchFamily="2" charset="-122"/>
                <a:ea typeface="方正正黑简体" panose="02000000000000000000" pitchFamily="2" charset="-122"/>
                <a:cs typeface="+mn-ea"/>
                <a:sym typeface="+mn-lt"/>
              </a:rPr>
              <a:t>怀柔打造高端科学</a:t>
            </a:r>
            <a:r>
              <a:rPr lang="zh-CN" altLang="en-US" sz="4400" dirty="0">
                <a:ln/>
                <a:solidFill>
                  <a:schemeClr val="tx1"/>
                </a:solidFill>
                <a:effectLst>
                  <a:outerShdw blurRad="38100" dist="19050" dir="2700000" algn="tl" rotWithShape="0">
                    <a:schemeClr val="dk1">
                      <a:alpha val="40000"/>
                    </a:schemeClr>
                  </a:outerShdw>
                </a:effectLst>
                <a:latin typeface="方正正黑简体" panose="02000000000000000000" pitchFamily="2" charset="-122"/>
                <a:ea typeface="方正正黑简体" panose="02000000000000000000" pitchFamily="2" charset="-122"/>
                <a:cs typeface="+mn-ea"/>
                <a:sym typeface="+mn-lt"/>
              </a:rPr>
              <a:t>仪器和</a:t>
            </a:r>
            <a:r>
              <a:rPr kumimoji="0" lang="zh-CN" altLang="en-US" sz="4400" b="0" i="0" u="none" strike="noStrike" kern="1200" cap="none" spc="0" normalizeH="0" baseline="0" noProof="0" dirty="0">
                <a:ln/>
                <a:solidFill>
                  <a:schemeClr val="tx1"/>
                </a:solidFill>
                <a:effectLst>
                  <a:outerShdw blurRad="38100" dist="19050" dir="2700000" algn="tl" rotWithShape="0">
                    <a:schemeClr val="dk1">
                      <a:alpha val="40000"/>
                    </a:schemeClr>
                  </a:outerShdw>
                </a:effectLst>
                <a:uLnTx/>
                <a:uFillTx/>
                <a:latin typeface="方正正黑简体" panose="02000000000000000000" pitchFamily="2" charset="-122"/>
                <a:ea typeface="方正正黑简体" panose="02000000000000000000" pitchFamily="2" charset="-122"/>
                <a:cs typeface="+mn-ea"/>
                <a:sym typeface="+mn-lt"/>
              </a:rPr>
              <a:t>传感器产业聚集区</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solidFill>
                  <a:schemeClr val="tx1"/>
                </a:solidFill>
                <a:effectLst>
                  <a:outerShdw blurRad="38100" dist="19050" dir="2700000" algn="tl" rotWithShape="0">
                    <a:schemeClr val="dk1">
                      <a:alpha val="40000"/>
                    </a:schemeClr>
                  </a:outerShdw>
                </a:effectLst>
                <a:uLnTx/>
                <a:uFillTx/>
                <a:latin typeface="方正正黑简体" panose="02000000000000000000" pitchFamily="2" charset="-122"/>
                <a:ea typeface="方正正黑简体" panose="02000000000000000000" pitchFamily="2" charset="-122"/>
                <a:cs typeface="+mn-ea"/>
                <a:sym typeface="+mn-lt"/>
              </a:rPr>
              <a:t>有关情况介绍</a:t>
            </a:r>
          </a:p>
        </p:txBody>
      </p:sp>
      <p:sp>
        <p:nvSpPr>
          <p:cNvPr id="13" name="PA-文本框 50"/>
          <p:cNvSpPr txBox="1"/>
          <p:nvPr>
            <p:custDataLst>
              <p:tags r:id="rId1"/>
            </p:custDataLst>
          </p:nvPr>
        </p:nvSpPr>
        <p:spPr>
          <a:xfrm>
            <a:off x="2737365" y="5420532"/>
            <a:ext cx="6714978" cy="55308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2021</a:t>
            </a:r>
            <a:r>
              <a:rPr kumimoji="0" lang="zh-CN" altLang="en-US"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年</a:t>
            </a:r>
            <a:r>
              <a:rPr kumimoji="0" lang="en-US" altLang="zh-CN"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3</a:t>
            </a:r>
            <a:r>
              <a:rPr kumimoji="0" lang="zh-CN" altLang="en-US"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月</a:t>
            </a:r>
            <a:r>
              <a:rPr kumimoji="0" lang="en-US" altLang="zh-CN"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17</a:t>
            </a:r>
            <a:r>
              <a:rPr kumimoji="0" lang="zh-CN" altLang="en-US" sz="2000" b="1" i="0" u="none" strike="noStrike" kern="1200" cap="none" spc="0" normalizeH="0" baseline="0" noProof="0" dirty="0">
                <a:ln>
                  <a:noFill/>
                </a:ln>
                <a:solidFill>
                  <a:schemeClr val="tx1">
                    <a:alpha val="70000"/>
                  </a:schemeClr>
                </a:solidFill>
                <a:effectLst/>
                <a:uLnTx/>
                <a:uFillTx/>
                <a:latin typeface="微软雅黑" panose="020B0503020204020204" charset="-122"/>
                <a:ea typeface="微软雅黑" panose="020B0503020204020204" charset="-122"/>
                <a:cs typeface="+mn-ea"/>
                <a:sym typeface="+mn-lt"/>
              </a:rPr>
              <a:t>日</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重点任务</a:t>
            </a: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83" name="文本框 82"/>
          <p:cNvSpPr txBox="1"/>
          <p:nvPr/>
        </p:nvSpPr>
        <p:spPr>
          <a:xfrm>
            <a:off x="2508899" y="441531"/>
            <a:ext cx="8845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lvl="0" fontAlgn="base">
              <a:spcBef>
                <a:spcPct val="0"/>
              </a:spcBef>
              <a:spcAft>
                <a:spcPct val="0"/>
              </a:spcAft>
              <a:defRPr sz="2400">
                <a:solidFill>
                  <a:srgbClr val="2C344B"/>
                </a:solidFill>
                <a:latin typeface="微软雅黑" panose="020B0503020204020204" charset="-122"/>
                <a:ea typeface="微软雅黑" panose="020B0503020204020204" charset="-122"/>
                <a:cs typeface="+mn-ea"/>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2021-2022年：打造技术实现支撑体系，建立企业培育服务体系</a:t>
            </a:r>
          </a:p>
        </p:txBody>
      </p:sp>
      <p:sp>
        <p:nvSpPr>
          <p:cNvPr id="90" name="文本框 89"/>
          <p:cNvSpPr txBox="1"/>
          <p:nvPr/>
        </p:nvSpPr>
        <p:spPr>
          <a:xfrm>
            <a:off x="-109518" y="982063"/>
            <a:ext cx="10209481" cy="452047"/>
          </a:xfrm>
          <a:prstGeom prst="rect">
            <a:avLst/>
          </a:prstGeom>
          <a:noFill/>
        </p:spPr>
        <p:txBody>
          <a:bodyPr wrap="square">
            <a:spAutoFit/>
          </a:bodyPr>
          <a:lstStyle/>
          <a:p>
            <a:pPr marL="158750" marR="0" lvl="0" indent="441960" algn="just" defTabSz="914400" rtl="0" eaLnBrk="1" fontAlgn="auto" latinLnBrk="0" hangingPunct="1">
              <a:lnSpc>
                <a:spcPts val="3200"/>
              </a:lnSpc>
              <a:spcBef>
                <a:spcPts val="0"/>
              </a:spcBef>
              <a:spcAft>
                <a:spcPts val="0"/>
              </a:spcAft>
              <a:buClrTx/>
              <a:buSzTx/>
              <a:buFontTx/>
              <a:buNone/>
              <a:defRPr/>
            </a:pPr>
            <a:r>
              <a:rPr kumimoji="0" lang="en-US" altLang="zh-CN"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3.</a:t>
            </a:r>
            <a:r>
              <a:rPr kumimoji="0" lang="zh-CN" altLang="en-US"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瞄准企业孵化与培育，建设企业培育服务体系</a:t>
            </a:r>
            <a:endParaRPr kumimoji="0" lang="zh-CN" altLang="zh-CN" sz="16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112" name="等腰三角形 111"/>
          <p:cNvSpPr/>
          <p:nvPr/>
        </p:nvSpPr>
        <p:spPr>
          <a:xfrm rot="5400000">
            <a:off x="6045341" y="2295062"/>
            <a:ext cx="189905" cy="885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2" name="组合 1"/>
          <p:cNvGrpSpPr/>
          <p:nvPr/>
        </p:nvGrpSpPr>
        <p:grpSpPr>
          <a:xfrm>
            <a:off x="1052284" y="1803062"/>
            <a:ext cx="10087428" cy="4416170"/>
            <a:chOff x="1052286" y="2177135"/>
            <a:chExt cx="10087428" cy="4416170"/>
          </a:xfrm>
        </p:grpSpPr>
        <p:sp>
          <p:nvSpPr>
            <p:cNvPr id="78" name="矩形: 圆角 77"/>
            <p:cNvSpPr/>
            <p:nvPr/>
          </p:nvSpPr>
          <p:spPr>
            <a:xfrm>
              <a:off x="1052286" y="2703285"/>
              <a:ext cx="10087428" cy="3890020"/>
            </a:xfrm>
            <a:prstGeom prst="roundRect">
              <a:avLst>
                <a:gd name="adj" fmla="val 9599"/>
              </a:avLst>
            </a:prstGeom>
            <a:noFill/>
            <a:ln w="190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80" name="组合 79"/>
            <p:cNvGrpSpPr/>
            <p:nvPr/>
          </p:nvGrpSpPr>
          <p:grpSpPr>
            <a:xfrm>
              <a:off x="2854618" y="2177135"/>
              <a:ext cx="1088572" cy="972457"/>
              <a:chOff x="1872342" y="2225972"/>
              <a:chExt cx="1088572" cy="972457"/>
            </a:xfrm>
          </p:grpSpPr>
          <p:sp>
            <p:nvSpPr>
              <p:cNvPr id="81" name="泪滴形 80"/>
              <p:cNvSpPr/>
              <p:nvPr/>
            </p:nvSpPr>
            <p:spPr>
              <a:xfrm rot="8121580">
                <a:off x="1934659" y="2225972"/>
                <a:ext cx="972457" cy="972457"/>
              </a:xfrm>
              <a:prstGeom prst="teardrop">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2" name="椭圆 81"/>
              <p:cNvSpPr/>
              <p:nvPr/>
            </p:nvSpPr>
            <p:spPr>
              <a:xfrm>
                <a:off x="1977723" y="2263397"/>
                <a:ext cx="879777" cy="87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84" name="文本框 83"/>
              <p:cNvSpPr txBox="1"/>
              <p:nvPr/>
            </p:nvSpPr>
            <p:spPr>
              <a:xfrm>
                <a:off x="1872342" y="2358257"/>
                <a:ext cx="1088572" cy="707886"/>
              </a:xfrm>
              <a:prstGeom prst="rect">
                <a:avLst/>
              </a:prstGeom>
              <a:noFill/>
            </p:spPr>
            <p:txBody>
              <a:bodyPr wrap="square" rtlCol="0">
                <a:spAutoFit/>
              </a:bodyPr>
              <a:lstStyle/>
              <a:p>
                <a:pPr algn="ctr"/>
                <a:r>
                  <a:rPr lang="en-US" altLang="zh-CN" sz="4000" dirty="0">
                    <a:solidFill>
                      <a:schemeClr val="tx1">
                        <a:lumMod val="75000"/>
                        <a:lumOff val="25000"/>
                      </a:schemeClr>
                    </a:solidFill>
                    <a:cs typeface="+mn-ea"/>
                    <a:sym typeface="+mn-lt"/>
                  </a:rPr>
                  <a:t>1</a:t>
                </a:r>
                <a:endParaRPr lang="zh-CN" altLang="en-US" sz="4000" dirty="0">
                  <a:solidFill>
                    <a:schemeClr val="tx1">
                      <a:lumMod val="75000"/>
                      <a:lumOff val="25000"/>
                    </a:schemeClr>
                  </a:solidFill>
                  <a:cs typeface="+mn-ea"/>
                  <a:sym typeface="+mn-lt"/>
                </a:endParaRPr>
              </a:p>
            </p:txBody>
          </p:sp>
        </p:grpSp>
        <p:grpSp>
          <p:nvGrpSpPr>
            <p:cNvPr id="91" name="组合 90"/>
            <p:cNvGrpSpPr/>
            <p:nvPr/>
          </p:nvGrpSpPr>
          <p:grpSpPr>
            <a:xfrm>
              <a:off x="8105477" y="2244292"/>
              <a:ext cx="1088572" cy="972457"/>
              <a:chOff x="3714156" y="2225972"/>
              <a:chExt cx="1088572" cy="972457"/>
            </a:xfrm>
          </p:grpSpPr>
          <p:sp>
            <p:nvSpPr>
              <p:cNvPr id="92" name="泪滴形 91"/>
              <p:cNvSpPr/>
              <p:nvPr/>
            </p:nvSpPr>
            <p:spPr>
              <a:xfrm rot="8121580">
                <a:off x="3772215" y="2225972"/>
                <a:ext cx="972457" cy="972457"/>
              </a:xfrm>
              <a:prstGeom prst="teardrop">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3" name="椭圆 92"/>
              <p:cNvSpPr/>
              <p:nvPr/>
            </p:nvSpPr>
            <p:spPr>
              <a:xfrm>
                <a:off x="3818554" y="2263397"/>
                <a:ext cx="879777" cy="87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4" name="文本框 93"/>
              <p:cNvSpPr txBox="1"/>
              <p:nvPr/>
            </p:nvSpPr>
            <p:spPr>
              <a:xfrm>
                <a:off x="3714156" y="2358257"/>
                <a:ext cx="1088572" cy="707886"/>
              </a:xfrm>
              <a:prstGeom prst="rect">
                <a:avLst/>
              </a:prstGeom>
              <a:noFill/>
            </p:spPr>
            <p:txBody>
              <a:bodyPr wrap="square" rtlCol="0">
                <a:spAutoFit/>
              </a:bodyPr>
              <a:lstStyle/>
              <a:p>
                <a:pPr algn="ctr"/>
                <a:r>
                  <a:rPr lang="en-US" altLang="zh-CN" sz="4000" dirty="0">
                    <a:solidFill>
                      <a:schemeClr val="tx1">
                        <a:lumMod val="75000"/>
                        <a:lumOff val="25000"/>
                      </a:schemeClr>
                    </a:solidFill>
                    <a:cs typeface="+mn-ea"/>
                    <a:sym typeface="+mn-lt"/>
                  </a:rPr>
                  <a:t>2</a:t>
                </a:r>
                <a:endParaRPr lang="zh-CN" altLang="en-US" sz="4000" dirty="0">
                  <a:solidFill>
                    <a:schemeClr val="tx1">
                      <a:lumMod val="75000"/>
                      <a:lumOff val="25000"/>
                    </a:schemeClr>
                  </a:solidFill>
                  <a:cs typeface="+mn-ea"/>
                  <a:sym typeface="+mn-lt"/>
                </a:endParaRPr>
              </a:p>
            </p:txBody>
          </p:sp>
        </p:grpSp>
        <p:grpSp>
          <p:nvGrpSpPr>
            <p:cNvPr id="116" name="组合 115"/>
            <p:cNvGrpSpPr/>
            <p:nvPr/>
          </p:nvGrpSpPr>
          <p:grpSpPr>
            <a:xfrm>
              <a:off x="1713061" y="3418137"/>
              <a:ext cx="4135809" cy="2317917"/>
              <a:chOff x="1347738" y="5121568"/>
              <a:chExt cx="1864360" cy="1088137"/>
            </a:xfrm>
          </p:grpSpPr>
          <p:sp>
            <p:nvSpPr>
              <p:cNvPr id="117" name="文本框 116"/>
              <p:cNvSpPr txBox="1"/>
              <p:nvPr/>
            </p:nvSpPr>
            <p:spPr>
              <a:xfrm>
                <a:off x="1347738" y="5327085"/>
                <a:ext cx="1864360" cy="882620"/>
              </a:xfrm>
              <a:prstGeom prst="rect">
                <a:avLst/>
              </a:prstGeom>
              <a:noFill/>
            </p:spPr>
            <p:txBody>
              <a:bodyPr wrap="square" rtlCol="0">
                <a:spAutoFit/>
              </a:bodyPr>
              <a:lstStyle/>
              <a:p>
                <a:pPr algn="just">
                  <a:lnSpc>
                    <a:spcPct val="120000"/>
                  </a:lnSpc>
                </a:pPr>
                <a:r>
                  <a:rPr lang="zh-CN" altLang="en-US" sz="1400" spc="400" dirty="0">
                    <a:cs typeface="+mn-ea"/>
                    <a:sym typeface="+mn-lt"/>
                  </a:rPr>
                  <a:t>总规模为</a:t>
                </a:r>
                <a:r>
                  <a:rPr lang="en-US" altLang="zh-CN" sz="1400" spc="400" dirty="0">
                    <a:cs typeface="+mn-ea"/>
                    <a:sym typeface="+mn-lt"/>
                  </a:rPr>
                  <a:t>10</a:t>
                </a:r>
                <a:r>
                  <a:rPr lang="zh-CN" altLang="en-US" sz="1400" spc="400" dirty="0">
                    <a:cs typeface="+mn-ea"/>
                    <a:sym typeface="+mn-lt"/>
                  </a:rPr>
                  <a:t>亿元的市级产业发展基金</a:t>
                </a:r>
                <a:endParaRPr lang="en-US" altLang="zh-CN" sz="1400" spc="400" dirty="0">
                  <a:cs typeface="+mn-ea"/>
                  <a:sym typeface="+mn-lt"/>
                </a:endParaRPr>
              </a:p>
              <a:p>
                <a:pPr marL="285750" indent="-285750" algn="just">
                  <a:lnSpc>
                    <a:spcPct val="120000"/>
                  </a:lnSpc>
                  <a:buFont typeface="Wingdings" panose="05000000000000000000" pitchFamily="2" charset="2"/>
                  <a:buChar char="l"/>
                </a:pPr>
                <a:r>
                  <a:rPr lang="zh-CN" altLang="en-US" sz="1400" spc="400" dirty="0">
                    <a:cs typeface="+mn-ea"/>
                    <a:sym typeface="+mn-lt"/>
                  </a:rPr>
                  <a:t>市科创基金等市级基金出资</a:t>
                </a:r>
                <a:r>
                  <a:rPr lang="en-US" altLang="zh-CN" sz="1400" spc="400" dirty="0">
                    <a:cs typeface="+mn-ea"/>
                    <a:sym typeface="+mn-lt"/>
                  </a:rPr>
                  <a:t>50%</a:t>
                </a:r>
              </a:p>
              <a:p>
                <a:pPr marL="285750" indent="-285750" algn="just">
                  <a:lnSpc>
                    <a:spcPct val="120000"/>
                  </a:lnSpc>
                  <a:buFont typeface="Wingdings" panose="05000000000000000000" pitchFamily="2" charset="2"/>
                  <a:buChar char="l"/>
                </a:pPr>
                <a:r>
                  <a:rPr lang="zh-CN" altLang="en-US" sz="1400" spc="400" dirty="0">
                    <a:cs typeface="+mn-ea"/>
                    <a:sym typeface="+mn-lt"/>
                  </a:rPr>
                  <a:t>怀柔仪器和传感器公司出资</a:t>
                </a:r>
                <a:r>
                  <a:rPr lang="en-US" altLang="zh-CN" sz="1400" spc="400" dirty="0">
                    <a:cs typeface="+mn-ea"/>
                    <a:sym typeface="+mn-lt"/>
                  </a:rPr>
                  <a:t>20%</a:t>
                </a:r>
              </a:p>
              <a:p>
                <a:pPr marL="285750" indent="-285750" algn="just">
                  <a:lnSpc>
                    <a:spcPct val="120000"/>
                  </a:lnSpc>
                  <a:buFont typeface="Wingdings" panose="05000000000000000000" pitchFamily="2" charset="2"/>
                  <a:buChar char="l"/>
                </a:pPr>
                <a:r>
                  <a:rPr lang="zh-CN" altLang="en-US" sz="1400" spc="400" dirty="0">
                    <a:cs typeface="+mn-ea"/>
                    <a:sym typeface="+mn-lt"/>
                  </a:rPr>
                  <a:t>社会资本出资</a:t>
                </a:r>
                <a:r>
                  <a:rPr lang="en-US" altLang="zh-CN" sz="1400" spc="400" dirty="0">
                    <a:cs typeface="+mn-ea"/>
                    <a:sym typeface="+mn-lt"/>
                  </a:rPr>
                  <a:t>30%</a:t>
                </a:r>
              </a:p>
              <a:p>
                <a:pPr marL="285750" indent="-285750" algn="just">
                  <a:lnSpc>
                    <a:spcPct val="120000"/>
                  </a:lnSpc>
                  <a:buFont typeface="Wingdings" panose="05000000000000000000" pitchFamily="2" charset="2"/>
                  <a:buChar char="l"/>
                </a:pPr>
                <a:r>
                  <a:rPr lang="zh-CN" altLang="en-US" sz="1400" spc="400" dirty="0">
                    <a:cs typeface="+mn-ea"/>
                    <a:sym typeface="+mn-lt"/>
                  </a:rPr>
                  <a:t>一期规模</a:t>
                </a:r>
                <a:r>
                  <a:rPr lang="en-US" altLang="zh-CN" sz="1400" spc="400" dirty="0">
                    <a:cs typeface="+mn-ea"/>
                    <a:sym typeface="+mn-lt"/>
                  </a:rPr>
                  <a:t>2</a:t>
                </a:r>
                <a:r>
                  <a:rPr lang="zh-CN" altLang="en-US" sz="1400" spc="400" dirty="0">
                    <a:cs typeface="+mn-ea"/>
                    <a:sym typeface="+mn-lt"/>
                  </a:rPr>
                  <a:t>亿元</a:t>
                </a:r>
                <a:endParaRPr lang="en-US" altLang="zh-CN" sz="1400" spc="400" dirty="0">
                  <a:cs typeface="+mn-ea"/>
                  <a:sym typeface="+mn-lt"/>
                </a:endParaRPr>
              </a:p>
              <a:p>
                <a:pPr marL="285750" indent="-285750" algn="just">
                  <a:lnSpc>
                    <a:spcPct val="120000"/>
                  </a:lnSpc>
                  <a:buFont typeface="Wingdings" panose="05000000000000000000" pitchFamily="2" charset="2"/>
                  <a:buChar char="l"/>
                </a:pPr>
                <a:r>
                  <a:rPr lang="zh-CN" altLang="en-US" sz="1400" spc="400" dirty="0">
                    <a:cs typeface="+mn-ea"/>
                    <a:sym typeface="+mn-lt"/>
                  </a:rPr>
                  <a:t>开展股权投资或企业并购，引导社会资本共同推动产业发展</a:t>
                </a:r>
              </a:p>
            </p:txBody>
          </p:sp>
          <p:sp>
            <p:nvSpPr>
              <p:cNvPr id="118" name="文本框 117"/>
              <p:cNvSpPr txBox="1"/>
              <p:nvPr/>
            </p:nvSpPr>
            <p:spPr>
              <a:xfrm>
                <a:off x="1414939" y="5121568"/>
                <a:ext cx="1514475" cy="923330"/>
              </a:xfrm>
              <a:prstGeom prst="rect">
                <a:avLst/>
              </a:prstGeom>
              <a:noFill/>
            </p:spPr>
            <p:txBody>
              <a:bodyPr wrap="square" rtlCol="0">
                <a:spAutoFit/>
              </a:bodyPr>
              <a:lstStyle/>
              <a:p>
                <a:pPr algn="ctr"/>
                <a:r>
                  <a:rPr lang="zh-CN" altLang="en-US" dirty="0">
                    <a:solidFill>
                      <a:schemeClr val="tx1">
                        <a:lumMod val="85000"/>
                        <a:lumOff val="15000"/>
                      </a:schemeClr>
                    </a:solidFill>
                    <a:cs typeface="+mn-ea"/>
                    <a:sym typeface="+mn-lt"/>
                  </a:rPr>
                  <a:t>设立传感器产业发展基金</a:t>
                </a:r>
              </a:p>
            </p:txBody>
          </p:sp>
        </p:grpSp>
        <p:grpSp>
          <p:nvGrpSpPr>
            <p:cNvPr id="128" name="组合 127"/>
            <p:cNvGrpSpPr/>
            <p:nvPr/>
          </p:nvGrpSpPr>
          <p:grpSpPr>
            <a:xfrm>
              <a:off x="6529964" y="3411172"/>
              <a:ext cx="4362626" cy="2623604"/>
              <a:chOff x="120558" y="4854656"/>
              <a:chExt cx="4362626" cy="2623604"/>
            </a:xfrm>
          </p:grpSpPr>
          <p:sp>
            <p:nvSpPr>
              <p:cNvPr id="129" name="文本框 128"/>
              <p:cNvSpPr txBox="1"/>
              <p:nvPr/>
            </p:nvSpPr>
            <p:spPr>
              <a:xfrm>
                <a:off x="120558" y="5231491"/>
                <a:ext cx="4362626" cy="2246769"/>
              </a:xfrm>
              <a:prstGeom prst="rect">
                <a:avLst/>
              </a:prstGeom>
              <a:noFill/>
            </p:spPr>
            <p:txBody>
              <a:bodyPr wrap="square" rtlCol="0">
                <a:spAutoFit/>
              </a:bodyPr>
              <a:lstStyle/>
              <a:p>
                <a:pPr marL="342900" indent="-342900" algn="just">
                  <a:buFont typeface="Wingdings" panose="05000000000000000000" pitchFamily="2" charset="2"/>
                  <a:buChar char="l"/>
                </a:pPr>
                <a:r>
                  <a:rPr lang="zh-CN" altLang="en-US" sz="1400" spc="400" dirty="0">
                    <a:cs typeface="+mn-ea"/>
                    <a:sym typeface="+mn-lt"/>
                  </a:rPr>
                  <a:t>争取央企的资金、技术、人才、市场等资源，建立科学仪器和传感器硬科技加速器、产业创新中心和公共服务平台</a:t>
                </a:r>
                <a:endParaRPr lang="en-US" altLang="zh-CN" sz="1400" spc="400" dirty="0">
                  <a:cs typeface="+mn-ea"/>
                  <a:sym typeface="+mn-lt"/>
                </a:endParaRPr>
              </a:p>
              <a:p>
                <a:pPr marL="342900" indent="-342900" algn="just">
                  <a:buFont typeface="Wingdings" panose="05000000000000000000" pitchFamily="2" charset="2"/>
                  <a:buChar char="l"/>
                </a:pPr>
                <a:r>
                  <a:rPr lang="zh-CN" altLang="en-US" sz="1400" spc="400" dirty="0">
                    <a:cs typeface="+mn-ea"/>
                    <a:sym typeface="+mn-lt"/>
                  </a:rPr>
                  <a:t>支持怀柔仪器和传感器公司参与市级传感器产业发展基金及股权投资和并购</a:t>
                </a:r>
                <a:endParaRPr lang="en-US" altLang="zh-CN" sz="1400" spc="400" dirty="0">
                  <a:cs typeface="+mn-ea"/>
                  <a:sym typeface="+mn-lt"/>
                </a:endParaRPr>
              </a:p>
              <a:p>
                <a:pPr marL="342900" indent="-342900" algn="just">
                  <a:buFont typeface="Wingdings" panose="05000000000000000000" pitchFamily="2" charset="2"/>
                  <a:buChar char="l"/>
                </a:pPr>
                <a:r>
                  <a:rPr lang="zh-CN" altLang="en-US" sz="1400" spc="400" dirty="0">
                    <a:cs typeface="+mn-ea"/>
                    <a:sym typeface="+mn-lt"/>
                  </a:rPr>
                  <a:t>支持向传感器领域重点企业开放应用场景，开展新技术、新产品迭代和示范应用</a:t>
                </a:r>
              </a:p>
            </p:txBody>
          </p:sp>
          <p:sp>
            <p:nvSpPr>
              <p:cNvPr id="130" name="文本框 129"/>
              <p:cNvSpPr txBox="1"/>
              <p:nvPr/>
            </p:nvSpPr>
            <p:spPr>
              <a:xfrm>
                <a:off x="962912" y="4854656"/>
                <a:ext cx="2586406" cy="369332"/>
              </a:xfrm>
              <a:prstGeom prst="rect">
                <a:avLst/>
              </a:prstGeom>
              <a:noFill/>
            </p:spPr>
            <p:txBody>
              <a:bodyPr wrap="square" rtlCol="0">
                <a:spAutoFit/>
              </a:bodyPr>
              <a:lstStyle/>
              <a:p>
                <a:pPr algn="ctr"/>
                <a:r>
                  <a:rPr lang="zh-CN" altLang="en-US" dirty="0">
                    <a:solidFill>
                      <a:schemeClr val="tx1">
                        <a:lumMod val="85000"/>
                        <a:lumOff val="15000"/>
                      </a:schemeClr>
                    </a:solidFill>
                    <a:cs typeface="+mn-ea"/>
                    <a:sym typeface="+mn-lt"/>
                  </a:rPr>
                  <a:t>完善重点企业培育生态</a:t>
                </a:r>
              </a:p>
            </p:txBody>
          </p:sp>
        </p:grpSp>
        <p:cxnSp>
          <p:nvCxnSpPr>
            <p:cNvPr id="131" name="直接连接符 130"/>
            <p:cNvCxnSpPr/>
            <p:nvPr/>
          </p:nvCxnSpPr>
          <p:spPr>
            <a:xfrm>
              <a:off x="6095998" y="3647087"/>
              <a:ext cx="0" cy="2228850"/>
            </a:xfrm>
            <a:prstGeom prst="line">
              <a:avLst/>
            </a:prstGeom>
          </p:spPr>
          <p:style>
            <a:lnRef idx="1">
              <a:schemeClr val="dk1"/>
            </a:lnRef>
            <a:fillRef idx="0">
              <a:schemeClr val="dk1"/>
            </a:fillRef>
            <a:effectRef idx="0">
              <a:schemeClr val="dk1"/>
            </a:effectRef>
            <a:fontRef idx="minor">
              <a:schemeClr val="tx1"/>
            </a:fontRef>
          </p:style>
        </p:cxnSp>
      </p:grpSp>
      <p:grpSp>
        <p:nvGrpSpPr>
          <p:cNvPr id="97" name="组合 96"/>
          <p:cNvGrpSpPr/>
          <p:nvPr/>
        </p:nvGrpSpPr>
        <p:grpSpPr>
          <a:xfrm>
            <a:off x="853088" y="98216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a:ln>
                  <a:noFill/>
                </a:ln>
                <a:solidFill>
                  <a:srgbClr val="21273E"/>
                </a:solidFill>
                <a:effectLst/>
                <a:uLnTx/>
                <a:uFillTx/>
                <a:latin typeface="微软雅黑" panose="020B0503020204020204" charset="-122"/>
                <a:ea typeface="微软雅黑" panose="020B0503020204020204" charset="-122"/>
                <a:cs typeface="+mn-ea"/>
                <a:sym typeface="+mn-lt"/>
              </a:rPr>
              <a:t>重点任务</a:t>
            </a:r>
            <a:endPar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endParaRP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83" name="文本框 82"/>
          <p:cNvSpPr txBox="1"/>
          <p:nvPr/>
        </p:nvSpPr>
        <p:spPr>
          <a:xfrm>
            <a:off x="2375913" y="439795"/>
            <a:ext cx="97690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lvl="0" fontAlgn="base">
              <a:spcBef>
                <a:spcPct val="0"/>
              </a:spcBef>
              <a:spcAft>
                <a:spcPct val="0"/>
              </a:spcAft>
              <a:defRPr sz="2400">
                <a:solidFill>
                  <a:srgbClr val="2C344B"/>
                </a:solidFill>
                <a:latin typeface="微软雅黑" panose="020B0503020204020204" charset="-122"/>
                <a:ea typeface="微软雅黑" panose="020B0503020204020204" charset="-122"/>
                <a:cs typeface="+mn-ea"/>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2023-2025</a:t>
            </a:r>
            <a:r>
              <a:rPr kumimoji="0" lang="zh-CN" altLang="en-US"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年：深化完善企业培育服务体系，加快形成传感器产业集群</a:t>
            </a:r>
            <a:endParaRPr kumimoji="0" lang="zh-CN"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endParaRPr>
          </a:p>
        </p:txBody>
      </p:sp>
      <p:grpSp>
        <p:nvGrpSpPr>
          <p:cNvPr id="29" name="组合 28"/>
          <p:cNvGrpSpPr/>
          <p:nvPr/>
        </p:nvGrpSpPr>
        <p:grpSpPr>
          <a:xfrm>
            <a:off x="819085" y="2453317"/>
            <a:ext cx="10653742" cy="2654461"/>
            <a:chOff x="931459" y="1622601"/>
            <a:chExt cx="10653742" cy="2654461"/>
          </a:xfrm>
        </p:grpSpPr>
        <p:grpSp>
          <p:nvGrpSpPr>
            <p:cNvPr id="30" name="组合 29"/>
            <p:cNvGrpSpPr/>
            <p:nvPr/>
          </p:nvGrpSpPr>
          <p:grpSpPr>
            <a:xfrm>
              <a:off x="7013348" y="1943484"/>
              <a:ext cx="2240246" cy="2333578"/>
              <a:chOff x="7538453" y="2268555"/>
              <a:chExt cx="2240246" cy="2333578"/>
            </a:xfrm>
          </p:grpSpPr>
          <p:sp>
            <p:nvSpPr>
              <p:cNvPr id="53" name="직사각형 23"/>
              <p:cNvSpPr/>
              <p:nvPr/>
            </p:nvSpPr>
            <p:spPr>
              <a:xfrm>
                <a:off x="7538453" y="4017358"/>
                <a:ext cx="2240246" cy="584775"/>
              </a:xfrm>
              <a:prstGeom prst="rect">
                <a:avLst/>
              </a:prstGeom>
              <a:ln>
                <a:noFill/>
              </a:ln>
            </p:spPr>
            <p:txBody>
              <a:bodyPr wrap="square">
                <a:spAutoFit/>
              </a:bodyPr>
              <a:lstStyle/>
              <a:p>
                <a:pPr algn="ctr"/>
                <a:r>
                  <a:rPr lang="zh-CN" altLang="en-US" sz="1600" b="1" dirty="0"/>
                  <a:t>引进</a:t>
                </a:r>
                <a:r>
                  <a:rPr lang="en-US" altLang="zh-CN" sz="1600" b="1" dirty="0"/>
                  <a:t>100</a:t>
                </a:r>
                <a:r>
                  <a:rPr lang="zh-CN" altLang="en-US" sz="1600" b="1" dirty="0"/>
                  <a:t>家以上科学仪器和传感器优质企业</a:t>
                </a:r>
                <a:endParaRPr lang="en-US" altLang="zh-CN" sz="1600" b="1" dirty="0"/>
              </a:p>
            </p:txBody>
          </p:sp>
          <p:sp>
            <p:nvSpPr>
              <p:cNvPr id="54" name="타원 30"/>
              <p:cNvSpPr/>
              <p:nvPr/>
            </p:nvSpPr>
            <p:spPr>
              <a:xfrm>
                <a:off x="8011108" y="2268555"/>
                <a:ext cx="1103652" cy="110365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ko-KR" altLang="en-US" dirty="0">
                  <a:solidFill>
                    <a:schemeClr val="bg1"/>
                  </a:solidFill>
                  <a:latin typeface="+mj-lt"/>
                </a:endParaRPr>
              </a:p>
            </p:txBody>
          </p:sp>
          <p:grpSp>
            <p:nvGrpSpPr>
              <p:cNvPr id="55" name="그룹 31"/>
              <p:cNvGrpSpPr/>
              <p:nvPr/>
            </p:nvGrpSpPr>
            <p:grpSpPr>
              <a:xfrm>
                <a:off x="8367170" y="2625396"/>
                <a:ext cx="391524" cy="375276"/>
                <a:chOff x="6793030" y="2235612"/>
                <a:chExt cx="390240" cy="374047"/>
              </a:xfrm>
              <a:solidFill>
                <a:schemeClr val="bg1"/>
              </a:solidFill>
            </p:grpSpPr>
            <p:sp>
              <p:nvSpPr>
                <p:cNvPr id="56" name="자유형: 도형 32"/>
                <p:cNvSpPr/>
                <p:nvPr/>
              </p:nvSpPr>
              <p:spPr>
                <a:xfrm>
                  <a:off x="6897520" y="2314384"/>
                  <a:ext cx="285750" cy="295275"/>
                </a:xfrm>
                <a:custGeom>
                  <a:avLst/>
                  <a:gdLst>
                    <a:gd name="connsiteX0" fmla="*/ 266033 w 285750"/>
                    <a:gd name="connsiteY0" fmla="*/ 7144 h 295275"/>
                    <a:gd name="connsiteX1" fmla="*/ 215455 w 285750"/>
                    <a:gd name="connsiteY1" fmla="*/ 7144 h 295275"/>
                    <a:gd name="connsiteX2" fmla="*/ 215455 w 285750"/>
                    <a:gd name="connsiteY2" fmla="*/ 24194 h 295275"/>
                    <a:gd name="connsiteX3" fmla="*/ 215455 w 285750"/>
                    <a:gd name="connsiteY3" fmla="*/ 40958 h 295275"/>
                    <a:gd name="connsiteX4" fmla="*/ 215455 w 285750"/>
                    <a:gd name="connsiteY4" fmla="*/ 142589 h 295275"/>
                    <a:gd name="connsiteX5" fmla="*/ 165068 w 285750"/>
                    <a:gd name="connsiteY5" fmla="*/ 192977 h 295275"/>
                    <a:gd name="connsiteX6" fmla="*/ 61436 w 285750"/>
                    <a:gd name="connsiteY6" fmla="*/ 192977 h 295275"/>
                    <a:gd name="connsiteX7" fmla="*/ 45529 w 285750"/>
                    <a:gd name="connsiteY7" fmla="*/ 204121 h 295275"/>
                    <a:gd name="connsiteX8" fmla="*/ 21621 w 285750"/>
                    <a:gd name="connsiteY8" fmla="*/ 220885 h 295275"/>
                    <a:gd name="connsiteX9" fmla="*/ 7144 w 285750"/>
                    <a:gd name="connsiteY9" fmla="*/ 231077 h 295275"/>
                    <a:gd name="connsiteX10" fmla="*/ 20383 w 285750"/>
                    <a:gd name="connsiteY10" fmla="*/ 237649 h 295275"/>
                    <a:gd name="connsiteX11" fmla="*/ 134683 w 285750"/>
                    <a:gd name="connsiteY11" fmla="*/ 237649 h 295275"/>
                    <a:gd name="connsiteX12" fmla="*/ 215836 w 285750"/>
                    <a:gd name="connsiteY12" fmla="*/ 294418 h 295275"/>
                    <a:gd name="connsiteX13" fmla="*/ 225457 w 285750"/>
                    <a:gd name="connsiteY13" fmla="*/ 297466 h 295275"/>
                    <a:gd name="connsiteX14" fmla="*/ 236696 w 285750"/>
                    <a:gd name="connsiteY14" fmla="*/ 293084 h 295275"/>
                    <a:gd name="connsiteX15" fmla="*/ 242125 w 285750"/>
                    <a:gd name="connsiteY15" fmla="*/ 280416 h 295275"/>
                    <a:gd name="connsiteX16" fmla="*/ 242125 w 285750"/>
                    <a:gd name="connsiteY16" fmla="*/ 238411 h 295275"/>
                    <a:gd name="connsiteX17" fmla="*/ 266223 w 285750"/>
                    <a:gd name="connsiteY17" fmla="*/ 238411 h 295275"/>
                    <a:gd name="connsiteX18" fmla="*/ 282987 w 285750"/>
                    <a:gd name="connsiteY18" fmla="*/ 221647 h 295275"/>
                    <a:gd name="connsiteX19" fmla="*/ 282987 w 285750"/>
                    <a:gd name="connsiteY19" fmla="*/ 24003 h 295275"/>
                    <a:gd name="connsiteX20" fmla="*/ 266033 w 285750"/>
                    <a:gd name="connsiteY20"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5750" h="295275">
                      <a:moveTo>
                        <a:pt x="266033" y="7144"/>
                      </a:moveTo>
                      <a:lnTo>
                        <a:pt x="215455" y="7144"/>
                      </a:lnTo>
                      <a:lnTo>
                        <a:pt x="215455" y="24194"/>
                      </a:lnTo>
                      <a:lnTo>
                        <a:pt x="215455" y="40958"/>
                      </a:lnTo>
                      <a:lnTo>
                        <a:pt x="215455" y="142589"/>
                      </a:lnTo>
                      <a:cubicBezTo>
                        <a:pt x="215455" y="170402"/>
                        <a:pt x="192881" y="192977"/>
                        <a:pt x="165068" y="192977"/>
                      </a:cubicBezTo>
                      <a:lnTo>
                        <a:pt x="61436" y="192977"/>
                      </a:lnTo>
                      <a:lnTo>
                        <a:pt x="45529" y="204121"/>
                      </a:lnTo>
                      <a:lnTo>
                        <a:pt x="21621" y="220885"/>
                      </a:lnTo>
                      <a:lnTo>
                        <a:pt x="7144" y="231077"/>
                      </a:lnTo>
                      <a:cubicBezTo>
                        <a:pt x="10191" y="235077"/>
                        <a:pt x="14954" y="237649"/>
                        <a:pt x="20383" y="237649"/>
                      </a:cubicBezTo>
                      <a:lnTo>
                        <a:pt x="134683" y="237649"/>
                      </a:lnTo>
                      <a:lnTo>
                        <a:pt x="215836" y="294418"/>
                      </a:lnTo>
                      <a:cubicBezTo>
                        <a:pt x="218694" y="296418"/>
                        <a:pt x="222028" y="297466"/>
                        <a:pt x="225457" y="297466"/>
                      </a:cubicBezTo>
                      <a:cubicBezTo>
                        <a:pt x="229457" y="297466"/>
                        <a:pt x="233457" y="296037"/>
                        <a:pt x="236696" y="293084"/>
                      </a:cubicBezTo>
                      <a:cubicBezTo>
                        <a:pt x="240220" y="289846"/>
                        <a:pt x="242125" y="285179"/>
                        <a:pt x="242125" y="280416"/>
                      </a:cubicBezTo>
                      <a:lnTo>
                        <a:pt x="242125" y="238411"/>
                      </a:lnTo>
                      <a:lnTo>
                        <a:pt x="266223" y="238411"/>
                      </a:lnTo>
                      <a:cubicBezTo>
                        <a:pt x="275463" y="238411"/>
                        <a:pt x="282987" y="230886"/>
                        <a:pt x="282987" y="221647"/>
                      </a:cubicBezTo>
                      <a:lnTo>
                        <a:pt x="282987" y="24003"/>
                      </a:lnTo>
                      <a:cubicBezTo>
                        <a:pt x="283083" y="14669"/>
                        <a:pt x="275463" y="7144"/>
                        <a:pt x="266033" y="7144"/>
                      </a:cubicBezTo>
                      <a:close/>
                    </a:path>
                  </a:pathLst>
                </a:custGeom>
                <a:solidFill>
                  <a:schemeClr val="accent1">
                    <a:lumMod val="50000"/>
                  </a:schemeClr>
                </a:solidFill>
                <a:ln w="9525" cap="flat">
                  <a:solidFill>
                    <a:schemeClr val="tx2"/>
                  </a:solidFill>
                  <a:prstDash val="solid"/>
                  <a:miter/>
                </a:ln>
              </p:spPr>
              <p:txBody>
                <a:bodyPr rtlCol="0" anchor="ctr"/>
                <a:lstStyle/>
                <a:p>
                  <a:endParaRPr lang="ko-KR" altLang="en-US"/>
                </a:p>
              </p:txBody>
            </p:sp>
            <p:sp>
              <p:nvSpPr>
                <p:cNvPr id="57" name="자유형: 도형 33"/>
                <p:cNvSpPr/>
                <p:nvPr/>
              </p:nvSpPr>
              <p:spPr>
                <a:xfrm>
                  <a:off x="6793030" y="2235612"/>
                  <a:ext cx="285750" cy="304800"/>
                </a:xfrm>
                <a:custGeom>
                  <a:avLst/>
                  <a:gdLst>
                    <a:gd name="connsiteX0" fmla="*/ 269748 w 285750"/>
                    <a:gd name="connsiteY0" fmla="*/ 7144 h 304800"/>
                    <a:gd name="connsiteX1" fmla="*/ 23908 w 285750"/>
                    <a:gd name="connsiteY1" fmla="*/ 7144 h 304800"/>
                    <a:gd name="connsiteX2" fmla="*/ 7144 w 285750"/>
                    <a:gd name="connsiteY2" fmla="*/ 23908 h 304800"/>
                    <a:gd name="connsiteX3" fmla="*/ 7144 w 285750"/>
                    <a:gd name="connsiteY3" fmla="*/ 221361 h 304800"/>
                    <a:gd name="connsiteX4" fmla="*/ 23908 w 285750"/>
                    <a:gd name="connsiteY4" fmla="*/ 238125 h 304800"/>
                    <a:gd name="connsiteX5" fmla="*/ 47244 w 285750"/>
                    <a:gd name="connsiteY5" fmla="*/ 238125 h 304800"/>
                    <a:gd name="connsiteX6" fmla="*/ 47244 w 285750"/>
                    <a:gd name="connsiteY6" fmla="*/ 281178 h 304800"/>
                    <a:gd name="connsiteX7" fmla="*/ 52007 w 285750"/>
                    <a:gd name="connsiteY7" fmla="*/ 293180 h 304800"/>
                    <a:gd name="connsiteX8" fmla="*/ 64008 w 285750"/>
                    <a:gd name="connsiteY8" fmla="*/ 298228 h 304800"/>
                    <a:gd name="connsiteX9" fmla="*/ 73628 w 285750"/>
                    <a:gd name="connsiteY9" fmla="*/ 295180 h 304800"/>
                    <a:gd name="connsiteX10" fmla="*/ 107632 w 285750"/>
                    <a:gd name="connsiteY10" fmla="*/ 271367 h 304800"/>
                    <a:gd name="connsiteX11" fmla="*/ 124396 w 285750"/>
                    <a:gd name="connsiteY11" fmla="*/ 259651 h 304800"/>
                    <a:gd name="connsiteX12" fmla="*/ 141161 w 285750"/>
                    <a:gd name="connsiteY12" fmla="*/ 247936 h 304800"/>
                    <a:gd name="connsiteX13" fmla="*/ 154972 w 285750"/>
                    <a:gd name="connsiteY13" fmla="*/ 238220 h 304800"/>
                    <a:gd name="connsiteX14" fmla="*/ 269653 w 285750"/>
                    <a:gd name="connsiteY14" fmla="*/ 238220 h 304800"/>
                    <a:gd name="connsiteX15" fmla="*/ 286417 w 285750"/>
                    <a:gd name="connsiteY15" fmla="*/ 221456 h 304800"/>
                    <a:gd name="connsiteX16" fmla="*/ 286417 w 285750"/>
                    <a:gd name="connsiteY16" fmla="*/ 119158 h 304800"/>
                    <a:gd name="connsiteX17" fmla="*/ 286417 w 285750"/>
                    <a:gd name="connsiteY17" fmla="*/ 102394 h 304800"/>
                    <a:gd name="connsiteX18" fmla="*/ 286417 w 285750"/>
                    <a:gd name="connsiteY18" fmla="*/ 85630 h 304800"/>
                    <a:gd name="connsiteX19" fmla="*/ 286417 w 285750"/>
                    <a:gd name="connsiteY19" fmla="*/ 24003 h 304800"/>
                    <a:gd name="connsiteX20" fmla="*/ 269748 w 285750"/>
                    <a:gd name="connsiteY20" fmla="*/ 7144 h 304800"/>
                    <a:gd name="connsiteX21" fmla="*/ 219170 w 285750"/>
                    <a:gd name="connsiteY21" fmla="*/ 160877 h 304800"/>
                    <a:gd name="connsiteX22" fmla="*/ 202216 w 285750"/>
                    <a:gd name="connsiteY22" fmla="*/ 175165 h 304800"/>
                    <a:gd name="connsiteX23" fmla="*/ 192405 w 285750"/>
                    <a:gd name="connsiteY23" fmla="*/ 175165 h 304800"/>
                    <a:gd name="connsiteX24" fmla="*/ 91630 w 285750"/>
                    <a:gd name="connsiteY24" fmla="*/ 175165 h 304800"/>
                    <a:gd name="connsiteX25" fmla="*/ 74486 w 285750"/>
                    <a:gd name="connsiteY25" fmla="*/ 158972 h 304800"/>
                    <a:gd name="connsiteX26" fmla="*/ 91154 w 285750"/>
                    <a:gd name="connsiteY26" fmla="*/ 141732 h 304800"/>
                    <a:gd name="connsiteX27" fmla="*/ 202597 w 285750"/>
                    <a:gd name="connsiteY27" fmla="*/ 141732 h 304800"/>
                    <a:gd name="connsiteX28" fmla="*/ 217741 w 285750"/>
                    <a:gd name="connsiteY28" fmla="*/ 151352 h 304800"/>
                    <a:gd name="connsiteX29" fmla="*/ 219170 w 285750"/>
                    <a:gd name="connsiteY29" fmla="*/ 160877 h 304800"/>
                    <a:gd name="connsiteX30" fmla="*/ 202597 w 285750"/>
                    <a:gd name="connsiteY30" fmla="*/ 108204 h 304800"/>
                    <a:gd name="connsiteX31" fmla="*/ 91630 w 285750"/>
                    <a:gd name="connsiteY31" fmla="*/ 108204 h 304800"/>
                    <a:gd name="connsiteX32" fmla="*/ 74486 w 285750"/>
                    <a:gd name="connsiteY32" fmla="*/ 92107 h 304800"/>
                    <a:gd name="connsiteX33" fmla="*/ 91154 w 285750"/>
                    <a:gd name="connsiteY33" fmla="*/ 74771 h 304800"/>
                    <a:gd name="connsiteX34" fmla="*/ 202597 w 285750"/>
                    <a:gd name="connsiteY34" fmla="*/ 74771 h 304800"/>
                    <a:gd name="connsiteX35" fmla="*/ 219361 w 285750"/>
                    <a:gd name="connsiteY35" fmla="*/ 91535 h 304800"/>
                    <a:gd name="connsiteX36" fmla="*/ 202597 w 285750"/>
                    <a:gd name="connsiteY36" fmla="*/ 108204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85750" h="304800">
                      <a:moveTo>
                        <a:pt x="269748" y="7144"/>
                      </a:moveTo>
                      <a:lnTo>
                        <a:pt x="23908" y="7144"/>
                      </a:lnTo>
                      <a:cubicBezTo>
                        <a:pt x="14668" y="7144"/>
                        <a:pt x="7144" y="14668"/>
                        <a:pt x="7144" y="23908"/>
                      </a:cubicBezTo>
                      <a:lnTo>
                        <a:pt x="7144" y="221361"/>
                      </a:lnTo>
                      <a:cubicBezTo>
                        <a:pt x="7144" y="230600"/>
                        <a:pt x="14668" y="238125"/>
                        <a:pt x="23908" y="238125"/>
                      </a:cubicBezTo>
                      <a:lnTo>
                        <a:pt x="47244" y="238125"/>
                      </a:lnTo>
                      <a:lnTo>
                        <a:pt x="47244" y="281178"/>
                      </a:lnTo>
                      <a:cubicBezTo>
                        <a:pt x="47244" y="285655"/>
                        <a:pt x="48863" y="290036"/>
                        <a:pt x="52007" y="293180"/>
                      </a:cubicBezTo>
                      <a:cubicBezTo>
                        <a:pt x="55340" y="296609"/>
                        <a:pt x="59722" y="298228"/>
                        <a:pt x="64008" y="298228"/>
                      </a:cubicBezTo>
                      <a:cubicBezTo>
                        <a:pt x="67342" y="298228"/>
                        <a:pt x="70771" y="297180"/>
                        <a:pt x="73628" y="295180"/>
                      </a:cubicBezTo>
                      <a:lnTo>
                        <a:pt x="107632" y="271367"/>
                      </a:lnTo>
                      <a:lnTo>
                        <a:pt x="124396" y="259651"/>
                      </a:lnTo>
                      <a:lnTo>
                        <a:pt x="141161" y="247936"/>
                      </a:lnTo>
                      <a:lnTo>
                        <a:pt x="154972" y="238220"/>
                      </a:lnTo>
                      <a:lnTo>
                        <a:pt x="269653" y="238220"/>
                      </a:lnTo>
                      <a:cubicBezTo>
                        <a:pt x="278892" y="238220"/>
                        <a:pt x="286417" y="230695"/>
                        <a:pt x="286417" y="221456"/>
                      </a:cubicBezTo>
                      <a:lnTo>
                        <a:pt x="286417" y="119158"/>
                      </a:lnTo>
                      <a:lnTo>
                        <a:pt x="286417" y="102394"/>
                      </a:lnTo>
                      <a:lnTo>
                        <a:pt x="286417" y="85630"/>
                      </a:lnTo>
                      <a:lnTo>
                        <a:pt x="286417" y="24003"/>
                      </a:lnTo>
                      <a:cubicBezTo>
                        <a:pt x="286512" y="14668"/>
                        <a:pt x="279082" y="7144"/>
                        <a:pt x="269748" y="7144"/>
                      </a:cubicBezTo>
                      <a:close/>
                      <a:moveTo>
                        <a:pt x="219170" y="160877"/>
                      </a:moveTo>
                      <a:cubicBezTo>
                        <a:pt x="217932" y="169164"/>
                        <a:pt x="210598" y="175165"/>
                        <a:pt x="202216" y="175165"/>
                      </a:cubicBezTo>
                      <a:lnTo>
                        <a:pt x="192405" y="175165"/>
                      </a:lnTo>
                      <a:lnTo>
                        <a:pt x="91630" y="175165"/>
                      </a:lnTo>
                      <a:cubicBezTo>
                        <a:pt x="82582" y="175165"/>
                        <a:pt x="74771" y="168116"/>
                        <a:pt x="74486" y="158972"/>
                      </a:cubicBezTo>
                      <a:cubicBezTo>
                        <a:pt x="74200" y="149447"/>
                        <a:pt x="81725" y="141732"/>
                        <a:pt x="91154" y="141732"/>
                      </a:cubicBezTo>
                      <a:lnTo>
                        <a:pt x="202597" y="141732"/>
                      </a:lnTo>
                      <a:cubicBezTo>
                        <a:pt x="209265" y="141732"/>
                        <a:pt x="215075" y="145637"/>
                        <a:pt x="217741" y="151352"/>
                      </a:cubicBezTo>
                      <a:cubicBezTo>
                        <a:pt x="219075" y="154114"/>
                        <a:pt x="219646" y="157353"/>
                        <a:pt x="219170" y="160877"/>
                      </a:cubicBezTo>
                      <a:close/>
                      <a:moveTo>
                        <a:pt x="202597" y="108204"/>
                      </a:moveTo>
                      <a:lnTo>
                        <a:pt x="91630" y="108204"/>
                      </a:lnTo>
                      <a:cubicBezTo>
                        <a:pt x="82582" y="108204"/>
                        <a:pt x="74771" y="101155"/>
                        <a:pt x="74486" y="92107"/>
                      </a:cubicBezTo>
                      <a:cubicBezTo>
                        <a:pt x="74200" y="82582"/>
                        <a:pt x="81725" y="74771"/>
                        <a:pt x="91154" y="74771"/>
                      </a:cubicBezTo>
                      <a:lnTo>
                        <a:pt x="202597" y="74771"/>
                      </a:lnTo>
                      <a:cubicBezTo>
                        <a:pt x="211836" y="74771"/>
                        <a:pt x="219361" y="82296"/>
                        <a:pt x="219361" y="91535"/>
                      </a:cubicBezTo>
                      <a:cubicBezTo>
                        <a:pt x="219266" y="100774"/>
                        <a:pt x="211836" y="108204"/>
                        <a:pt x="202597" y="108204"/>
                      </a:cubicBezTo>
                      <a:close/>
                    </a:path>
                  </a:pathLst>
                </a:custGeom>
                <a:solidFill>
                  <a:schemeClr val="tx2">
                    <a:lumMod val="50000"/>
                  </a:schemeClr>
                </a:solidFill>
                <a:ln w="9525" cap="flat">
                  <a:solidFill>
                    <a:schemeClr val="tx2"/>
                  </a:solidFill>
                  <a:prstDash val="solid"/>
                  <a:miter/>
                </a:ln>
              </p:spPr>
              <p:txBody>
                <a:bodyPr rtlCol="0" anchor="ctr"/>
                <a:lstStyle/>
                <a:p>
                  <a:endParaRPr lang="ko-KR" altLang="en-US" dirty="0"/>
                </a:p>
              </p:txBody>
            </p:sp>
          </p:grpSp>
        </p:grpSp>
        <p:sp>
          <p:nvSpPr>
            <p:cNvPr id="31" name="직사각형 15"/>
            <p:cNvSpPr/>
            <p:nvPr/>
          </p:nvSpPr>
          <p:spPr>
            <a:xfrm>
              <a:off x="931459" y="1622601"/>
              <a:ext cx="2318759" cy="338554"/>
            </a:xfrm>
            <a:prstGeom prst="rect">
              <a:avLst/>
            </a:prstGeom>
            <a:ln>
              <a:noFill/>
            </a:ln>
          </p:spPr>
          <p:txBody>
            <a:bodyPr wrap="square">
              <a:spAutoFit/>
            </a:bodyPr>
            <a:lstStyle/>
            <a:p>
              <a:pPr algn="ctr"/>
              <a:r>
                <a:rPr lang="zh-CN" altLang="en-US" sz="1600" b="1" dirty="0"/>
                <a:t>制定配套扶持政策</a:t>
              </a:r>
              <a:r>
                <a:rPr lang="zh-CN" altLang="en-US" sz="1600" b="1" dirty="0">
                  <a:solidFill>
                    <a:schemeClr val="bg1"/>
                  </a:solidFill>
                  <a:latin typeface="微软雅黑" panose="020B0503020204020204" charset="-122"/>
                  <a:ea typeface="微软雅黑" panose="020B0503020204020204" charset="-122"/>
                </a:rPr>
                <a:t>企业</a:t>
              </a:r>
            </a:p>
          </p:txBody>
        </p:sp>
        <p:sp>
          <p:nvSpPr>
            <p:cNvPr id="32" name="타원 34"/>
            <p:cNvSpPr/>
            <p:nvPr/>
          </p:nvSpPr>
          <p:spPr>
            <a:xfrm>
              <a:off x="1310253" y="2588637"/>
              <a:ext cx="1103652" cy="11036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ko-KR" altLang="en-US" sz="2400" b="1" dirty="0">
                <a:solidFill>
                  <a:schemeClr val="bg1"/>
                </a:solidFill>
                <a:latin typeface="+mj-lt"/>
              </a:endParaRPr>
            </a:p>
          </p:txBody>
        </p:sp>
        <p:grpSp>
          <p:nvGrpSpPr>
            <p:cNvPr id="33" name="그룹 35"/>
            <p:cNvGrpSpPr/>
            <p:nvPr/>
          </p:nvGrpSpPr>
          <p:grpSpPr>
            <a:xfrm>
              <a:off x="1713954" y="2935587"/>
              <a:ext cx="296248" cy="395058"/>
              <a:chOff x="3471472" y="902398"/>
              <a:chExt cx="295275" cy="393763"/>
            </a:xfrm>
            <a:solidFill>
              <a:schemeClr val="bg1"/>
            </a:solidFill>
          </p:grpSpPr>
          <p:sp>
            <p:nvSpPr>
              <p:cNvPr id="51" name="자유형: 도형 36"/>
              <p:cNvSpPr/>
              <p:nvPr/>
            </p:nvSpPr>
            <p:spPr>
              <a:xfrm>
                <a:off x="3549482" y="902398"/>
                <a:ext cx="142875" cy="76200"/>
              </a:xfrm>
              <a:custGeom>
                <a:avLst/>
                <a:gdLst>
                  <a:gd name="connsiteX0" fmla="*/ 107442 w 142875"/>
                  <a:gd name="connsiteY0" fmla="*/ 7144 h 76200"/>
                  <a:gd name="connsiteX1" fmla="*/ 40577 w 142875"/>
                  <a:gd name="connsiteY1" fmla="*/ 7144 h 76200"/>
                  <a:gd name="connsiteX2" fmla="*/ 7144 w 142875"/>
                  <a:gd name="connsiteY2" fmla="*/ 40577 h 76200"/>
                  <a:gd name="connsiteX3" fmla="*/ 40577 w 142875"/>
                  <a:gd name="connsiteY3" fmla="*/ 74009 h 76200"/>
                  <a:gd name="connsiteX4" fmla="*/ 107442 w 142875"/>
                  <a:gd name="connsiteY4" fmla="*/ 74009 h 76200"/>
                  <a:gd name="connsiteX5" fmla="*/ 140875 w 142875"/>
                  <a:gd name="connsiteY5" fmla="*/ 40577 h 76200"/>
                  <a:gd name="connsiteX6" fmla="*/ 107442 w 142875"/>
                  <a:gd name="connsiteY6" fmla="*/ 71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76200">
                    <a:moveTo>
                      <a:pt x="107442" y="7144"/>
                    </a:moveTo>
                    <a:lnTo>
                      <a:pt x="40577" y="7144"/>
                    </a:lnTo>
                    <a:cubicBezTo>
                      <a:pt x="22098" y="7144"/>
                      <a:pt x="7144" y="22098"/>
                      <a:pt x="7144" y="40577"/>
                    </a:cubicBezTo>
                    <a:cubicBezTo>
                      <a:pt x="7144" y="59055"/>
                      <a:pt x="22098" y="74009"/>
                      <a:pt x="40577" y="74009"/>
                    </a:cubicBezTo>
                    <a:lnTo>
                      <a:pt x="107442" y="74009"/>
                    </a:lnTo>
                    <a:cubicBezTo>
                      <a:pt x="125921" y="74009"/>
                      <a:pt x="140875" y="59055"/>
                      <a:pt x="140875" y="40577"/>
                    </a:cubicBezTo>
                    <a:cubicBezTo>
                      <a:pt x="140875" y="22098"/>
                      <a:pt x="125825" y="7144"/>
                      <a:pt x="107442" y="7144"/>
                    </a:cubicBezTo>
                    <a:close/>
                  </a:path>
                </a:pathLst>
              </a:custGeom>
              <a:solidFill>
                <a:schemeClr val="tx2">
                  <a:lumMod val="50000"/>
                </a:schemeClr>
              </a:solidFill>
              <a:ln w="9525" cap="flat">
                <a:solidFill>
                  <a:schemeClr val="tx2"/>
                </a:solidFill>
                <a:prstDash val="solid"/>
                <a:miter/>
              </a:ln>
            </p:spPr>
            <p:txBody>
              <a:bodyPr rtlCol="0" anchor="ctr"/>
              <a:lstStyle/>
              <a:p>
                <a:endParaRPr lang="ko-KR" altLang="en-US" b="1"/>
              </a:p>
            </p:txBody>
          </p:sp>
          <p:sp>
            <p:nvSpPr>
              <p:cNvPr id="52" name="자유형: 도형 37"/>
              <p:cNvSpPr/>
              <p:nvPr/>
            </p:nvSpPr>
            <p:spPr>
              <a:xfrm>
                <a:off x="3471472" y="924686"/>
                <a:ext cx="295275" cy="371475"/>
              </a:xfrm>
              <a:custGeom>
                <a:avLst/>
                <a:gdLst>
                  <a:gd name="connsiteX0" fmla="*/ 263462 w 295275"/>
                  <a:gd name="connsiteY0" fmla="*/ 7144 h 371475"/>
                  <a:gd name="connsiteX1" fmla="*/ 240030 w 295275"/>
                  <a:gd name="connsiteY1" fmla="*/ 7144 h 371475"/>
                  <a:gd name="connsiteX2" fmla="*/ 241173 w 295275"/>
                  <a:gd name="connsiteY2" fmla="*/ 18288 h 371475"/>
                  <a:gd name="connsiteX3" fmla="*/ 185452 w 295275"/>
                  <a:gd name="connsiteY3" fmla="*/ 74009 h 371475"/>
                  <a:gd name="connsiteX4" fmla="*/ 118586 w 295275"/>
                  <a:gd name="connsiteY4" fmla="*/ 74009 h 371475"/>
                  <a:gd name="connsiteX5" fmla="*/ 62865 w 295275"/>
                  <a:gd name="connsiteY5" fmla="*/ 18288 h 371475"/>
                  <a:gd name="connsiteX6" fmla="*/ 64008 w 295275"/>
                  <a:gd name="connsiteY6" fmla="*/ 7144 h 371475"/>
                  <a:gd name="connsiteX7" fmla="*/ 40577 w 295275"/>
                  <a:gd name="connsiteY7" fmla="*/ 7144 h 371475"/>
                  <a:gd name="connsiteX8" fmla="*/ 7144 w 295275"/>
                  <a:gd name="connsiteY8" fmla="*/ 40577 h 371475"/>
                  <a:gd name="connsiteX9" fmla="*/ 7144 w 295275"/>
                  <a:gd name="connsiteY9" fmla="*/ 331851 h 371475"/>
                  <a:gd name="connsiteX10" fmla="*/ 40577 w 295275"/>
                  <a:gd name="connsiteY10" fmla="*/ 365284 h 371475"/>
                  <a:gd name="connsiteX11" fmla="*/ 263462 w 295275"/>
                  <a:gd name="connsiteY11" fmla="*/ 365284 h 371475"/>
                  <a:gd name="connsiteX12" fmla="*/ 296894 w 295275"/>
                  <a:gd name="connsiteY12" fmla="*/ 331851 h 371475"/>
                  <a:gd name="connsiteX13" fmla="*/ 296894 w 295275"/>
                  <a:gd name="connsiteY13" fmla="*/ 40577 h 371475"/>
                  <a:gd name="connsiteX14" fmla="*/ 263462 w 295275"/>
                  <a:gd name="connsiteY14" fmla="*/ 7144 h 371475"/>
                  <a:gd name="connsiteX15" fmla="*/ 115253 w 295275"/>
                  <a:gd name="connsiteY15" fmla="*/ 295085 h 371475"/>
                  <a:gd name="connsiteX16" fmla="*/ 81820 w 295275"/>
                  <a:gd name="connsiteY16" fmla="*/ 328517 h 371475"/>
                  <a:gd name="connsiteX17" fmla="*/ 66104 w 295275"/>
                  <a:gd name="connsiteY17" fmla="*/ 328517 h 371475"/>
                  <a:gd name="connsiteX18" fmla="*/ 54959 w 295275"/>
                  <a:gd name="connsiteY18" fmla="*/ 317373 h 371475"/>
                  <a:gd name="connsiteX19" fmla="*/ 54959 w 295275"/>
                  <a:gd name="connsiteY19" fmla="*/ 301657 h 371475"/>
                  <a:gd name="connsiteX20" fmla="*/ 70676 w 295275"/>
                  <a:gd name="connsiteY20" fmla="*/ 301657 h 371475"/>
                  <a:gd name="connsiteX21" fmla="*/ 73914 w 295275"/>
                  <a:gd name="connsiteY21" fmla="*/ 304895 h 371475"/>
                  <a:gd name="connsiteX22" fmla="*/ 99441 w 295275"/>
                  <a:gd name="connsiteY22" fmla="*/ 279368 h 371475"/>
                  <a:gd name="connsiteX23" fmla="*/ 115157 w 295275"/>
                  <a:gd name="connsiteY23" fmla="*/ 279368 h 371475"/>
                  <a:gd name="connsiteX24" fmla="*/ 115253 w 295275"/>
                  <a:gd name="connsiteY24" fmla="*/ 295085 h 371475"/>
                  <a:gd name="connsiteX25" fmla="*/ 115253 w 295275"/>
                  <a:gd name="connsiteY25" fmla="*/ 205264 h 371475"/>
                  <a:gd name="connsiteX26" fmla="*/ 81820 w 295275"/>
                  <a:gd name="connsiteY26" fmla="*/ 238697 h 371475"/>
                  <a:gd name="connsiteX27" fmla="*/ 66104 w 295275"/>
                  <a:gd name="connsiteY27" fmla="*/ 238697 h 371475"/>
                  <a:gd name="connsiteX28" fmla="*/ 54959 w 295275"/>
                  <a:gd name="connsiteY28" fmla="*/ 227552 h 371475"/>
                  <a:gd name="connsiteX29" fmla="*/ 54959 w 295275"/>
                  <a:gd name="connsiteY29" fmla="*/ 211836 h 371475"/>
                  <a:gd name="connsiteX30" fmla="*/ 70676 w 295275"/>
                  <a:gd name="connsiteY30" fmla="*/ 211836 h 371475"/>
                  <a:gd name="connsiteX31" fmla="*/ 73914 w 295275"/>
                  <a:gd name="connsiteY31" fmla="*/ 215075 h 371475"/>
                  <a:gd name="connsiteX32" fmla="*/ 99441 w 295275"/>
                  <a:gd name="connsiteY32" fmla="*/ 189548 h 371475"/>
                  <a:gd name="connsiteX33" fmla="*/ 115157 w 295275"/>
                  <a:gd name="connsiteY33" fmla="*/ 189548 h 371475"/>
                  <a:gd name="connsiteX34" fmla="*/ 115253 w 295275"/>
                  <a:gd name="connsiteY34" fmla="*/ 205264 h 371475"/>
                  <a:gd name="connsiteX35" fmla="*/ 115253 w 295275"/>
                  <a:gd name="connsiteY35" fmla="*/ 115348 h 371475"/>
                  <a:gd name="connsiteX36" fmla="*/ 81820 w 295275"/>
                  <a:gd name="connsiteY36" fmla="*/ 148781 h 371475"/>
                  <a:gd name="connsiteX37" fmla="*/ 73914 w 295275"/>
                  <a:gd name="connsiteY37" fmla="*/ 152019 h 371475"/>
                  <a:gd name="connsiteX38" fmla="*/ 66008 w 295275"/>
                  <a:gd name="connsiteY38" fmla="*/ 148781 h 371475"/>
                  <a:gd name="connsiteX39" fmla="*/ 54864 w 295275"/>
                  <a:gd name="connsiteY39" fmla="*/ 137636 h 371475"/>
                  <a:gd name="connsiteX40" fmla="*/ 54864 w 295275"/>
                  <a:gd name="connsiteY40" fmla="*/ 121920 h 371475"/>
                  <a:gd name="connsiteX41" fmla="*/ 70580 w 295275"/>
                  <a:gd name="connsiteY41" fmla="*/ 121920 h 371475"/>
                  <a:gd name="connsiteX42" fmla="*/ 73819 w 295275"/>
                  <a:gd name="connsiteY42" fmla="*/ 125159 h 371475"/>
                  <a:gd name="connsiteX43" fmla="*/ 99346 w 295275"/>
                  <a:gd name="connsiteY43" fmla="*/ 99632 h 371475"/>
                  <a:gd name="connsiteX44" fmla="*/ 115062 w 295275"/>
                  <a:gd name="connsiteY44" fmla="*/ 99632 h 371475"/>
                  <a:gd name="connsiteX45" fmla="*/ 115253 w 295275"/>
                  <a:gd name="connsiteY45" fmla="*/ 115348 h 371475"/>
                  <a:gd name="connsiteX46" fmla="*/ 241173 w 295275"/>
                  <a:gd name="connsiteY46" fmla="*/ 320707 h 371475"/>
                  <a:gd name="connsiteX47" fmla="*/ 152019 w 295275"/>
                  <a:gd name="connsiteY47" fmla="*/ 320707 h 371475"/>
                  <a:gd name="connsiteX48" fmla="*/ 140875 w 295275"/>
                  <a:gd name="connsiteY48" fmla="*/ 309563 h 371475"/>
                  <a:gd name="connsiteX49" fmla="*/ 152019 w 295275"/>
                  <a:gd name="connsiteY49" fmla="*/ 298418 h 371475"/>
                  <a:gd name="connsiteX50" fmla="*/ 241173 w 295275"/>
                  <a:gd name="connsiteY50" fmla="*/ 298418 h 371475"/>
                  <a:gd name="connsiteX51" fmla="*/ 252317 w 295275"/>
                  <a:gd name="connsiteY51" fmla="*/ 309563 h 371475"/>
                  <a:gd name="connsiteX52" fmla="*/ 241173 w 295275"/>
                  <a:gd name="connsiteY52" fmla="*/ 320707 h 371475"/>
                  <a:gd name="connsiteX53" fmla="*/ 241173 w 295275"/>
                  <a:gd name="connsiteY53" fmla="*/ 230791 h 371475"/>
                  <a:gd name="connsiteX54" fmla="*/ 152019 w 295275"/>
                  <a:gd name="connsiteY54" fmla="*/ 230791 h 371475"/>
                  <a:gd name="connsiteX55" fmla="*/ 140875 w 295275"/>
                  <a:gd name="connsiteY55" fmla="*/ 219647 h 371475"/>
                  <a:gd name="connsiteX56" fmla="*/ 152019 w 295275"/>
                  <a:gd name="connsiteY56" fmla="*/ 208502 h 371475"/>
                  <a:gd name="connsiteX57" fmla="*/ 241173 w 295275"/>
                  <a:gd name="connsiteY57" fmla="*/ 208502 h 371475"/>
                  <a:gd name="connsiteX58" fmla="*/ 252317 w 295275"/>
                  <a:gd name="connsiteY58" fmla="*/ 219647 h 371475"/>
                  <a:gd name="connsiteX59" fmla="*/ 241173 w 295275"/>
                  <a:gd name="connsiteY59" fmla="*/ 230791 h 371475"/>
                  <a:gd name="connsiteX60" fmla="*/ 241173 w 295275"/>
                  <a:gd name="connsiteY60" fmla="*/ 140875 h 371475"/>
                  <a:gd name="connsiteX61" fmla="*/ 152019 w 295275"/>
                  <a:gd name="connsiteY61" fmla="*/ 140875 h 371475"/>
                  <a:gd name="connsiteX62" fmla="*/ 140875 w 295275"/>
                  <a:gd name="connsiteY62" fmla="*/ 129731 h 371475"/>
                  <a:gd name="connsiteX63" fmla="*/ 152019 w 295275"/>
                  <a:gd name="connsiteY63" fmla="*/ 118586 h 371475"/>
                  <a:gd name="connsiteX64" fmla="*/ 241173 w 295275"/>
                  <a:gd name="connsiteY64" fmla="*/ 118586 h 371475"/>
                  <a:gd name="connsiteX65" fmla="*/ 252317 w 295275"/>
                  <a:gd name="connsiteY65" fmla="*/ 129731 h 371475"/>
                  <a:gd name="connsiteX66" fmla="*/ 241173 w 295275"/>
                  <a:gd name="connsiteY66" fmla="*/ 140875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95275" h="371475">
                    <a:moveTo>
                      <a:pt x="263462" y="7144"/>
                    </a:moveTo>
                    <a:lnTo>
                      <a:pt x="240030" y="7144"/>
                    </a:lnTo>
                    <a:cubicBezTo>
                      <a:pt x="240792" y="10763"/>
                      <a:pt x="241173" y="14478"/>
                      <a:pt x="241173" y="18288"/>
                    </a:cubicBezTo>
                    <a:cubicBezTo>
                      <a:pt x="241173" y="49054"/>
                      <a:pt x="216218" y="74009"/>
                      <a:pt x="185452" y="74009"/>
                    </a:cubicBezTo>
                    <a:lnTo>
                      <a:pt x="118586" y="74009"/>
                    </a:lnTo>
                    <a:cubicBezTo>
                      <a:pt x="87821" y="74009"/>
                      <a:pt x="62865" y="49054"/>
                      <a:pt x="62865" y="18288"/>
                    </a:cubicBezTo>
                    <a:cubicBezTo>
                      <a:pt x="62865" y="14478"/>
                      <a:pt x="63246" y="10763"/>
                      <a:pt x="64008" y="7144"/>
                    </a:cubicBezTo>
                    <a:lnTo>
                      <a:pt x="40577" y="7144"/>
                    </a:lnTo>
                    <a:cubicBezTo>
                      <a:pt x="22098" y="7144"/>
                      <a:pt x="7144" y="22098"/>
                      <a:pt x="7144" y="40577"/>
                    </a:cubicBezTo>
                    <a:lnTo>
                      <a:pt x="7144" y="331851"/>
                    </a:lnTo>
                    <a:cubicBezTo>
                      <a:pt x="7144" y="350330"/>
                      <a:pt x="22098" y="365284"/>
                      <a:pt x="40577" y="365284"/>
                    </a:cubicBezTo>
                    <a:lnTo>
                      <a:pt x="263462" y="365284"/>
                    </a:lnTo>
                    <a:cubicBezTo>
                      <a:pt x="281940" y="365284"/>
                      <a:pt x="296894" y="350330"/>
                      <a:pt x="296894" y="331851"/>
                    </a:cubicBezTo>
                    <a:lnTo>
                      <a:pt x="296894" y="40577"/>
                    </a:lnTo>
                    <a:cubicBezTo>
                      <a:pt x="296894" y="22098"/>
                      <a:pt x="281845" y="7144"/>
                      <a:pt x="263462" y="7144"/>
                    </a:cubicBezTo>
                    <a:close/>
                    <a:moveTo>
                      <a:pt x="115253" y="295085"/>
                    </a:moveTo>
                    <a:lnTo>
                      <a:pt x="81820" y="328517"/>
                    </a:lnTo>
                    <a:cubicBezTo>
                      <a:pt x="77438" y="332899"/>
                      <a:pt x="70390" y="332899"/>
                      <a:pt x="66104" y="328517"/>
                    </a:cubicBezTo>
                    <a:lnTo>
                      <a:pt x="54959" y="317373"/>
                    </a:lnTo>
                    <a:cubicBezTo>
                      <a:pt x="50578" y="312992"/>
                      <a:pt x="50578" y="305943"/>
                      <a:pt x="54959" y="301657"/>
                    </a:cubicBezTo>
                    <a:cubicBezTo>
                      <a:pt x="59341" y="297275"/>
                      <a:pt x="66389" y="297275"/>
                      <a:pt x="70676" y="301657"/>
                    </a:cubicBezTo>
                    <a:lnTo>
                      <a:pt x="73914" y="304895"/>
                    </a:lnTo>
                    <a:lnTo>
                      <a:pt x="99441" y="279368"/>
                    </a:lnTo>
                    <a:cubicBezTo>
                      <a:pt x="103822" y="274987"/>
                      <a:pt x="110871" y="274987"/>
                      <a:pt x="115157" y="279368"/>
                    </a:cubicBezTo>
                    <a:cubicBezTo>
                      <a:pt x="119634" y="283750"/>
                      <a:pt x="119634" y="290798"/>
                      <a:pt x="115253" y="295085"/>
                    </a:cubicBezTo>
                    <a:close/>
                    <a:moveTo>
                      <a:pt x="115253" y="205264"/>
                    </a:moveTo>
                    <a:lnTo>
                      <a:pt x="81820" y="238697"/>
                    </a:lnTo>
                    <a:cubicBezTo>
                      <a:pt x="77438" y="243078"/>
                      <a:pt x="70390" y="243078"/>
                      <a:pt x="66104" y="238697"/>
                    </a:cubicBezTo>
                    <a:lnTo>
                      <a:pt x="54959" y="227552"/>
                    </a:lnTo>
                    <a:cubicBezTo>
                      <a:pt x="50578" y="223171"/>
                      <a:pt x="50578" y="216122"/>
                      <a:pt x="54959" y="211836"/>
                    </a:cubicBezTo>
                    <a:cubicBezTo>
                      <a:pt x="59341" y="207455"/>
                      <a:pt x="66389" y="207455"/>
                      <a:pt x="70676" y="211836"/>
                    </a:cubicBezTo>
                    <a:lnTo>
                      <a:pt x="73914" y="215075"/>
                    </a:lnTo>
                    <a:lnTo>
                      <a:pt x="99441" y="189548"/>
                    </a:lnTo>
                    <a:cubicBezTo>
                      <a:pt x="103822" y="185166"/>
                      <a:pt x="110871" y="185166"/>
                      <a:pt x="115157" y="189548"/>
                    </a:cubicBezTo>
                    <a:cubicBezTo>
                      <a:pt x="119634" y="193834"/>
                      <a:pt x="119634" y="200882"/>
                      <a:pt x="115253" y="205264"/>
                    </a:cubicBezTo>
                    <a:close/>
                    <a:moveTo>
                      <a:pt x="115253" y="115348"/>
                    </a:moveTo>
                    <a:lnTo>
                      <a:pt x="81820" y="148781"/>
                    </a:lnTo>
                    <a:cubicBezTo>
                      <a:pt x="79629" y="150971"/>
                      <a:pt x="76771" y="152019"/>
                      <a:pt x="73914" y="152019"/>
                    </a:cubicBezTo>
                    <a:cubicBezTo>
                      <a:pt x="71056" y="152019"/>
                      <a:pt x="68199" y="150971"/>
                      <a:pt x="66008" y="148781"/>
                    </a:cubicBezTo>
                    <a:lnTo>
                      <a:pt x="54864" y="137636"/>
                    </a:lnTo>
                    <a:cubicBezTo>
                      <a:pt x="50483" y="133255"/>
                      <a:pt x="50483" y="126206"/>
                      <a:pt x="54864" y="121920"/>
                    </a:cubicBezTo>
                    <a:cubicBezTo>
                      <a:pt x="59246" y="117539"/>
                      <a:pt x="66294" y="117539"/>
                      <a:pt x="70580" y="121920"/>
                    </a:cubicBezTo>
                    <a:lnTo>
                      <a:pt x="73819" y="125159"/>
                    </a:lnTo>
                    <a:lnTo>
                      <a:pt x="99346" y="99632"/>
                    </a:lnTo>
                    <a:cubicBezTo>
                      <a:pt x="103727" y="95250"/>
                      <a:pt x="110776" y="95250"/>
                      <a:pt x="115062" y="99632"/>
                    </a:cubicBezTo>
                    <a:cubicBezTo>
                      <a:pt x="119634" y="103918"/>
                      <a:pt x="119634" y="110966"/>
                      <a:pt x="115253" y="115348"/>
                    </a:cubicBezTo>
                    <a:close/>
                    <a:moveTo>
                      <a:pt x="241173" y="320707"/>
                    </a:moveTo>
                    <a:lnTo>
                      <a:pt x="152019" y="320707"/>
                    </a:lnTo>
                    <a:cubicBezTo>
                      <a:pt x="145828" y="320707"/>
                      <a:pt x="140875" y="315754"/>
                      <a:pt x="140875" y="309563"/>
                    </a:cubicBezTo>
                    <a:cubicBezTo>
                      <a:pt x="140875" y="303371"/>
                      <a:pt x="145828" y="298418"/>
                      <a:pt x="152019" y="298418"/>
                    </a:cubicBezTo>
                    <a:lnTo>
                      <a:pt x="241173" y="298418"/>
                    </a:lnTo>
                    <a:cubicBezTo>
                      <a:pt x="247364" y="298418"/>
                      <a:pt x="252317" y="303371"/>
                      <a:pt x="252317" y="309563"/>
                    </a:cubicBezTo>
                    <a:cubicBezTo>
                      <a:pt x="252317" y="315754"/>
                      <a:pt x="247269" y="320707"/>
                      <a:pt x="241173" y="320707"/>
                    </a:cubicBezTo>
                    <a:close/>
                    <a:moveTo>
                      <a:pt x="241173" y="230791"/>
                    </a:moveTo>
                    <a:lnTo>
                      <a:pt x="152019" y="230791"/>
                    </a:lnTo>
                    <a:cubicBezTo>
                      <a:pt x="145828" y="230791"/>
                      <a:pt x="140875" y="225838"/>
                      <a:pt x="140875" y="219647"/>
                    </a:cubicBezTo>
                    <a:cubicBezTo>
                      <a:pt x="140875" y="213455"/>
                      <a:pt x="145828" y="208502"/>
                      <a:pt x="152019" y="208502"/>
                    </a:cubicBezTo>
                    <a:lnTo>
                      <a:pt x="241173" y="208502"/>
                    </a:lnTo>
                    <a:cubicBezTo>
                      <a:pt x="247364" y="208502"/>
                      <a:pt x="252317" y="213455"/>
                      <a:pt x="252317" y="219647"/>
                    </a:cubicBezTo>
                    <a:cubicBezTo>
                      <a:pt x="252317" y="225838"/>
                      <a:pt x="247269" y="230791"/>
                      <a:pt x="241173" y="230791"/>
                    </a:cubicBezTo>
                    <a:close/>
                    <a:moveTo>
                      <a:pt x="241173" y="140875"/>
                    </a:moveTo>
                    <a:lnTo>
                      <a:pt x="152019" y="140875"/>
                    </a:lnTo>
                    <a:cubicBezTo>
                      <a:pt x="145828" y="140875"/>
                      <a:pt x="140875" y="135922"/>
                      <a:pt x="140875" y="129731"/>
                    </a:cubicBezTo>
                    <a:cubicBezTo>
                      <a:pt x="140875" y="123539"/>
                      <a:pt x="145828" y="118586"/>
                      <a:pt x="152019" y="118586"/>
                    </a:cubicBezTo>
                    <a:lnTo>
                      <a:pt x="241173" y="118586"/>
                    </a:lnTo>
                    <a:cubicBezTo>
                      <a:pt x="247364" y="118586"/>
                      <a:pt x="252317" y="123539"/>
                      <a:pt x="252317" y="129731"/>
                    </a:cubicBezTo>
                    <a:cubicBezTo>
                      <a:pt x="252317" y="135922"/>
                      <a:pt x="247269" y="140875"/>
                      <a:pt x="241173" y="140875"/>
                    </a:cubicBezTo>
                    <a:close/>
                  </a:path>
                </a:pathLst>
              </a:custGeom>
              <a:solidFill>
                <a:schemeClr val="tx2">
                  <a:lumMod val="50000"/>
                </a:schemeClr>
              </a:solidFill>
              <a:ln w="9525" cap="flat">
                <a:solidFill>
                  <a:schemeClr val="tx2"/>
                </a:solidFill>
                <a:prstDash val="solid"/>
                <a:miter/>
              </a:ln>
            </p:spPr>
            <p:txBody>
              <a:bodyPr rtlCol="0" anchor="ctr"/>
              <a:lstStyle/>
              <a:p>
                <a:endParaRPr lang="ko-KR" altLang="en-US" b="1"/>
              </a:p>
            </p:txBody>
          </p:sp>
        </p:grpSp>
        <p:grpSp>
          <p:nvGrpSpPr>
            <p:cNvPr id="34" name="组合 33"/>
            <p:cNvGrpSpPr/>
            <p:nvPr/>
          </p:nvGrpSpPr>
          <p:grpSpPr>
            <a:xfrm>
              <a:off x="2603419" y="1943484"/>
              <a:ext cx="2749459" cy="2092547"/>
              <a:chOff x="2392732" y="2268555"/>
              <a:chExt cx="2749459" cy="2092547"/>
            </a:xfrm>
          </p:grpSpPr>
          <p:sp>
            <p:nvSpPr>
              <p:cNvPr id="45" name="직사각형 19"/>
              <p:cNvSpPr/>
              <p:nvPr/>
            </p:nvSpPr>
            <p:spPr>
              <a:xfrm>
                <a:off x="2392732" y="4022548"/>
                <a:ext cx="2749459" cy="338554"/>
              </a:xfrm>
              <a:prstGeom prst="rect">
                <a:avLst/>
              </a:prstGeom>
              <a:ln>
                <a:noFill/>
              </a:ln>
            </p:spPr>
            <p:txBody>
              <a:bodyPr wrap="square">
                <a:spAutoFit/>
              </a:bodyPr>
              <a:lstStyle/>
              <a:p>
                <a:pPr algn="ctr"/>
                <a:r>
                  <a:rPr lang="zh-CN" altLang="en-US" sz="1600" b="1" dirty="0"/>
                  <a:t>完善企业培育服务体系</a:t>
                </a:r>
                <a:endParaRPr lang="en-US" altLang="zh-CN" sz="1600" b="1" dirty="0"/>
              </a:p>
            </p:txBody>
          </p:sp>
          <p:sp>
            <p:nvSpPr>
              <p:cNvPr id="46" name="타원 24"/>
              <p:cNvSpPr/>
              <p:nvPr/>
            </p:nvSpPr>
            <p:spPr>
              <a:xfrm>
                <a:off x="3145913" y="2268555"/>
                <a:ext cx="1103652" cy="110365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ko-KR" altLang="en-US" sz="2400" dirty="0">
                  <a:solidFill>
                    <a:schemeClr val="bg1"/>
                  </a:solidFill>
                  <a:latin typeface="+mj-lt"/>
                </a:endParaRPr>
              </a:p>
            </p:txBody>
          </p:sp>
          <p:grpSp>
            <p:nvGrpSpPr>
              <p:cNvPr id="47" name="그룹 413"/>
              <p:cNvGrpSpPr/>
              <p:nvPr/>
            </p:nvGrpSpPr>
            <p:grpSpPr>
              <a:xfrm>
                <a:off x="3535814" y="2625396"/>
                <a:ext cx="323850" cy="424243"/>
                <a:chOff x="6158094" y="4884991"/>
                <a:chExt cx="323850" cy="424243"/>
              </a:xfrm>
              <a:solidFill>
                <a:sysClr val="window" lastClr="FFFFFF"/>
              </a:solidFill>
            </p:grpSpPr>
            <p:sp>
              <p:nvSpPr>
                <p:cNvPr id="48" name="자유형: 도형 414"/>
                <p:cNvSpPr/>
                <p:nvPr/>
              </p:nvSpPr>
              <p:spPr>
                <a:xfrm>
                  <a:off x="6238009" y="5194934"/>
                  <a:ext cx="171450" cy="114300"/>
                </a:xfrm>
                <a:custGeom>
                  <a:avLst/>
                  <a:gdLst>
                    <a:gd name="connsiteX0" fmla="*/ 131159 w 171450"/>
                    <a:gd name="connsiteY0" fmla="*/ 25432 h 114300"/>
                    <a:gd name="connsiteX1" fmla="*/ 125063 w 171450"/>
                    <a:gd name="connsiteY1" fmla="*/ 24955 h 114300"/>
                    <a:gd name="connsiteX2" fmla="*/ 85916 w 171450"/>
                    <a:gd name="connsiteY2" fmla="*/ 18479 h 114300"/>
                    <a:gd name="connsiteX3" fmla="*/ 46863 w 171450"/>
                    <a:gd name="connsiteY3" fmla="*/ 24955 h 114300"/>
                    <a:gd name="connsiteX4" fmla="*/ 40767 w 171450"/>
                    <a:gd name="connsiteY4" fmla="*/ 25432 h 114300"/>
                    <a:gd name="connsiteX5" fmla="*/ 14288 w 171450"/>
                    <a:gd name="connsiteY5" fmla="*/ 14383 h 114300"/>
                    <a:gd name="connsiteX6" fmla="*/ 7144 w 171450"/>
                    <a:gd name="connsiteY6" fmla="*/ 7144 h 114300"/>
                    <a:gd name="connsiteX7" fmla="*/ 7144 w 171450"/>
                    <a:gd name="connsiteY7" fmla="*/ 102108 h 114300"/>
                    <a:gd name="connsiteX8" fmla="*/ 10192 w 171450"/>
                    <a:gd name="connsiteY8" fmla="*/ 110585 h 114300"/>
                    <a:gd name="connsiteX9" fmla="*/ 19527 w 171450"/>
                    <a:gd name="connsiteY9" fmla="*/ 114871 h 114300"/>
                    <a:gd name="connsiteX10" fmla="*/ 25051 w 171450"/>
                    <a:gd name="connsiteY10" fmla="*/ 113538 h 114300"/>
                    <a:gd name="connsiteX11" fmla="*/ 85916 w 171450"/>
                    <a:gd name="connsiteY11" fmla="*/ 83058 h 114300"/>
                    <a:gd name="connsiteX12" fmla="*/ 146781 w 171450"/>
                    <a:gd name="connsiteY12" fmla="*/ 113538 h 114300"/>
                    <a:gd name="connsiteX13" fmla="*/ 158877 w 171450"/>
                    <a:gd name="connsiteY13" fmla="*/ 112967 h 114300"/>
                    <a:gd name="connsiteX14" fmla="*/ 164783 w 171450"/>
                    <a:gd name="connsiteY14" fmla="*/ 102394 h 114300"/>
                    <a:gd name="connsiteX15" fmla="*/ 164783 w 171450"/>
                    <a:gd name="connsiteY15" fmla="*/ 7144 h 114300"/>
                    <a:gd name="connsiteX16" fmla="*/ 157544 w 171450"/>
                    <a:gd name="connsiteY16" fmla="*/ 14478 h 114300"/>
                    <a:gd name="connsiteX17" fmla="*/ 131159 w 171450"/>
                    <a:gd name="connsiteY17" fmla="*/ 2543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1450" h="114300">
                      <a:moveTo>
                        <a:pt x="131159" y="25432"/>
                      </a:moveTo>
                      <a:cubicBezTo>
                        <a:pt x="129159" y="25432"/>
                        <a:pt x="127064" y="25241"/>
                        <a:pt x="125063" y="24955"/>
                      </a:cubicBezTo>
                      <a:lnTo>
                        <a:pt x="85916" y="18479"/>
                      </a:lnTo>
                      <a:lnTo>
                        <a:pt x="46863" y="24955"/>
                      </a:lnTo>
                      <a:cubicBezTo>
                        <a:pt x="44863" y="25337"/>
                        <a:pt x="42768" y="25432"/>
                        <a:pt x="40767" y="25432"/>
                      </a:cubicBezTo>
                      <a:cubicBezTo>
                        <a:pt x="30861" y="25432"/>
                        <a:pt x="21241" y="21431"/>
                        <a:pt x="14288" y="14383"/>
                      </a:cubicBezTo>
                      <a:lnTo>
                        <a:pt x="7144" y="7144"/>
                      </a:lnTo>
                      <a:lnTo>
                        <a:pt x="7144" y="102108"/>
                      </a:lnTo>
                      <a:cubicBezTo>
                        <a:pt x="7144" y="105156"/>
                        <a:pt x="8192" y="108204"/>
                        <a:pt x="10192" y="110585"/>
                      </a:cubicBezTo>
                      <a:cubicBezTo>
                        <a:pt x="12668" y="113443"/>
                        <a:pt x="16097" y="114871"/>
                        <a:pt x="19527" y="114871"/>
                      </a:cubicBezTo>
                      <a:cubicBezTo>
                        <a:pt x="21431" y="114871"/>
                        <a:pt x="23336" y="114395"/>
                        <a:pt x="25051" y="113538"/>
                      </a:cubicBezTo>
                      <a:lnTo>
                        <a:pt x="85916" y="83058"/>
                      </a:lnTo>
                      <a:lnTo>
                        <a:pt x="146781" y="113538"/>
                      </a:lnTo>
                      <a:cubicBezTo>
                        <a:pt x="150590" y="115443"/>
                        <a:pt x="155163" y="115253"/>
                        <a:pt x="158877" y="112967"/>
                      </a:cubicBezTo>
                      <a:cubicBezTo>
                        <a:pt x="162496" y="110680"/>
                        <a:pt x="164783" y="106680"/>
                        <a:pt x="164783" y="102394"/>
                      </a:cubicBezTo>
                      <a:lnTo>
                        <a:pt x="164783" y="7144"/>
                      </a:lnTo>
                      <a:lnTo>
                        <a:pt x="157544" y="14478"/>
                      </a:lnTo>
                      <a:cubicBezTo>
                        <a:pt x="150686" y="21431"/>
                        <a:pt x="141065" y="25432"/>
                        <a:pt x="131159" y="25432"/>
                      </a:cubicBezTo>
                      <a:close/>
                    </a:path>
                  </a:pathLst>
                </a:custGeom>
                <a:solidFill>
                  <a:schemeClr val="tx2">
                    <a:lumMod val="50000"/>
                  </a:schemeClr>
                </a:solidFill>
                <a:ln w="9525" cap="flat">
                  <a:solidFill>
                    <a:schemeClr val="tx2"/>
                  </a:solidFill>
                  <a:prstDash val="solid"/>
                  <a:miter/>
                </a:ln>
              </p:spPr>
              <p:txBody>
                <a:bodyPr rtlCol="0" anchor="ctr"/>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Montserrat Light"/>
                  </a:endParaRPr>
                </a:p>
              </p:txBody>
            </p:sp>
            <p:sp>
              <p:nvSpPr>
                <p:cNvPr id="49" name="자유형: 도형 415"/>
                <p:cNvSpPr/>
                <p:nvPr/>
              </p:nvSpPr>
              <p:spPr>
                <a:xfrm>
                  <a:off x="6256392" y="4975859"/>
                  <a:ext cx="133350" cy="133350"/>
                </a:xfrm>
                <a:custGeom>
                  <a:avLst/>
                  <a:gdLst>
                    <a:gd name="connsiteX0" fmla="*/ 67913 w 133350"/>
                    <a:gd name="connsiteY0" fmla="*/ 7144 h 133350"/>
                    <a:gd name="connsiteX1" fmla="*/ 7144 w 133350"/>
                    <a:gd name="connsiteY1" fmla="*/ 67913 h 133350"/>
                    <a:gd name="connsiteX2" fmla="*/ 67913 w 133350"/>
                    <a:gd name="connsiteY2" fmla="*/ 128683 h 133350"/>
                    <a:gd name="connsiteX3" fmla="*/ 128683 w 133350"/>
                    <a:gd name="connsiteY3" fmla="*/ 67913 h 133350"/>
                    <a:gd name="connsiteX4" fmla="*/ 67913 w 133350"/>
                    <a:gd name="connsiteY4" fmla="*/ 714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33350">
                      <a:moveTo>
                        <a:pt x="67913" y="7144"/>
                      </a:moveTo>
                      <a:cubicBezTo>
                        <a:pt x="34386" y="7144"/>
                        <a:pt x="7144" y="34385"/>
                        <a:pt x="7144" y="67913"/>
                      </a:cubicBezTo>
                      <a:cubicBezTo>
                        <a:pt x="7144" y="101441"/>
                        <a:pt x="34386" y="128683"/>
                        <a:pt x="67913" y="128683"/>
                      </a:cubicBezTo>
                      <a:cubicBezTo>
                        <a:pt x="101441" y="128683"/>
                        <a:pt x="128683" y="101441"/>
                        <a:pt x="128683" y="67913"/>
                      </a:cubicBezTo>
                      <a:cubicBezTo>
                        <a:pt x="128683" y="34385"/>
                        <a:pt x="101346" y="7144"/>
                        <a:pt x="67913" y="7144"/>
                      </a:cubicBezTo>
                      <a:close/>
                    </a:path>
                  </a:pathLst>
                </a:custGeom>
                <a:grpFill/>
                <a:ln w="9525" cap="flat">
                  <a:solidFill>
                    <a:schemeClr val="tx2"/>
                  </a:solidFill>
                  <a:prstDash val="solid"/>
                  <a:miter/>
                </a:ln>
              </p:spPr>
              <p:txBody>
                <a:bodyPr rtlCol="0" anchor="ctr"/>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Montserrat Light"/>
                  </a:endParaRPr>
                </a:p>
              </p:txBody>
            </p:sp>
            <p:sp>
              <p:nvSpPr>
                <p:cNvPr id="50" name="자유형: 도형 416"/>
                <p:cNvSpPr/>
                <p:nvPr/>
              </p:nvSpPr>
              <p:spPr>
                <a:xfrm>
                  <a:off x="6158094" y="4884991"/>
                  <a:ext cx="323850" cy="314325"/>
                </a:xfrm>
                <a:custGeom>
                  <a:avLst/>
                  <a:gdLst>
                    <a:gd name="connsiteX0" fmla="*/ 323564 w 323850"/>
                    <a:gd name="connsiteY0" fmla="*/ 153067 h 314325"/>
                    <a:gd name="connsiteX1" fmla="*/ 303371 w 323850"/>
                    <a:gd name="connsiteY1" fmla="*/ 114205 h 314325"/>
                    <a:gd name="connsiteX2" fmla="*/ 296799 w 323850"/>
                    <a:gd name="connsiteY2" fmla="*/ 70866 h 314325"/>
                    <a:gd name="connsiteX3" fmla="*/ 290036 w 323850"/>
                    <a:gd name="connsiteY3" fmla="*/ 61627 h 314325"/>
                    <a:gd name="connsiteX4" fmla="*/ 250889 w 323850"/>
                    <a:gd name="connsiteY4" fmla="*/ 42005 h 314325"/>
                    <a:gd name="connsiteX5" fmla="*/ 220123 w 323850"/>
                    <a:gd name="connsiteY5" fmla="*/ 10859 h 314325"/>
                    <a:gd name="connsiteX6" fmla="*/ 211265 w 323850"/>
                    <a:gd name="connsiteY6" fmla="*/ 7144 h 314325"/>
                    <a:gd name="connsiteX7" fmla="*/ 209264 w 323850"/>
                    <a:gd name="connsiteY7" fmla="*/ 7334 h 314325"/>
                    <a:gd name="connsiteX8" fmla="*/ 166021 w 323850"/>
                    <a:gd name="connsiteY8" fmla="*/ 14478 h 314325"/>
                    <a:gd name="connsiteX9" fmla="*/ 122777 w 323850"/>
                    <a:gd name="connsiteY9" fmla="*/ 7334 h 314325"/>
                    <a:gd name="connsiteX10" fmla="*/ 120777 w 323850"/>
                    <a:gd name="connsiteY10" fmla="*/ 7144 h 314325"/>
                    <a:gd name="connsiteX11" fmla="*/ 111919 w 323850"/>
                    <a:gd name="connsiteY11" fmla="*/ 10859 h 314325"/>
                    <a:gd name="connsiteX12" fmla="*/ 81153 w 323850"/>
                    <a:gd name="connsiteY12" fmla="*/ 42005 h 314325"/>
                    <a:gd name="connsiteX13" fmla="*/ 42005 w 323850"/>
                    <a:gd name="connsiteY13" fmla="*/ 61627 h 314325"/>
                    <a:gd name="connsiteX14" fmla="*/ 35242 w 323850"/>
                    <a:gd name="connsiteY14" fmla="*/ 70866 h 314325"/>
                    <a:gd name="connsiteX15" fmla="*/ 28670 w 323850"/>
                    <a:gd name="connsiteY15" fmla="*/ 114205 h 314325"/>
                    <a:gd name="connsiteX16" fmla="*/ 8573 w 323850"/>
                    <a:gd name="connsiteY16" fmla="*/ 153067 h 314325"/>
                    <a:gd name="connsiteX17" fmla="*/ 8573 w 323850"/>
                    <a:gd name="connsiteY17" fmla="*/ 164497 h 314325"/>
                    <a:gd name="connsiteX18" fmla="*/ 28670 w 323850"/>
                    <a:gd name="connsiteY18" fmla="*/ 203359 h 314325"/>
                    <a:gd name="connsiteX19" fmla="*/ 35242 w 323850"/>
                    <a:gd name="connsiteY19" fmla="*/ 246698 h 314325"/>
                    <a:gd name="connsiteX20" fmla="*/ 42005 w 323850"/>
                    <a:gd name="connsiteY20" fmla="*/ 255937 h 314325"/>
                    <a:gd name="connsiteX21" fmla="*/ 81153 w 323850"/>
                    <a:gd name="connsiteY21" fmla="*/ 275558 h 314325"/>
                    <a:gd name="connsiteX22" fmla="*/ 111919 w 323850"/>
                    <a:gd name="connsiteY22" fmla="*/ 306705 h 314325"/>
                    <a:gd name="connsiteX23" fmla="*/ 120777 w 323850"/>
                    <a:gd name="connsiteY23" fmla="*/ 310420 h 314325"/>
                    <a:gd name="connsiteX24" fmla="*/ 122777 w 323850"/>
                    <a:gd name="connsiteY24" fmla="*/ 310229 h 314325"/>
                    <a:gd name="connsiteX25" fmla="*/ 166021 w 323850"/>
                    <a:gd name="connsiteY25" fmla="*/ 303086 h 314325"/>
                    <a:gd name="connsiteX26" fmla="*/ 209264 w 323850"/>
                    <a:gd name="connsiteY26" fmla="*/ 310229 h 314325"/>
                    <a:gd name="connsiteX27" fmla="*/ 211265 w 323850"/>
                    <a:gd name="connsiteY27" fmla="*/ 310420 h 314325"/>
                    <a:gd name="connsiteX28" fmla="*/ 220123 w 323850"/>
                    <a:gd name="connsiteY28" fmla="*/ 306705 h 314325"/>
                    <a:gd name="connsiteX29" fmla="*/ 250889 w 323850"/>
                    <a:gd name="connsiteY29" fmla="*/ 275558 h 314325"/>
                    <a:gd name="connsiteX30" fmla="*/ 290036 w 323850"/>
                    <a:gd name="connsiteY30" fmla="*/ 255937 h 314325"/>
                    <a:gd name="connsiteX31" fmla="*/ 296799 w 323850"/>
                    <a:gd name="connsiteY31" fmla="*/ 246698 h 314325"/>
                    <a:gd name="connsiteX32" fmla="*/ 303371 w 323850"/>
                    <a:gd name="connsiteY32" fmla="*/ 203359 h 314325"/>
                    <a:gd name="connsiteX33" fmla="*/ 323564 w 323850"/>
                    <a:gd name="connsiteY33" fmla="*/ 164497 h 314325"/>
                    <a:gd name="connsiteX34" fmla="*/ 323564 w 323850"/>
                    <a:gd name="connsiteY34" fmla="*/ 153067 h 314325"/>
                    <a:gd name="connsiteX35" fmla="*/ 166211 w 323850"/>
                    <a:gd name="connsiteY35" fmla="*/ 244412 h 314325"/>
                    <a:gd name="connsiteX36" fmla="*/ 80582 w 323850"/>
                    <a:gd name="connsiteY36" fmla="*/ 158782 h 314325"/>
                    <a:gd name="connsiteX37" fmla="*/ 166211 w 323850"/>
                    <a:gd name="connsiteY37" fmla="*/ 73152 h 314325"/>
                    <a:gd name="connsiteX38" fmla="*/ 251841 w 323850"/>
                    <a:gd name="connsiteY38" fmla="*/ 158782 h 314325"/>
                    <a:gd name="connsiteX39" fmla="*/ 166211 w 323850"/>
                    <a:gd name="connsiteY39" fmla="*/ 244412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23850" h="314325">
                      <a:moveTo>
                        <a:pt x="323564" y="153067"/>
                      </a:moveTo>
                      <a:lnTo>
                        <a:pt x="303371" y="114205"/>
                      </a:lnTo>
                      <a:lnTo>
                        <a:pt x="296799" y="70866"/>
                      </a:lnTo>
                      <a:cubicBezTo>
                        <a:pt x="296228" y="66866"/>
                        <a:pt x="293656" y="63437"/>
                        <a:pt x="290036" y="61627"/>
                      </a:cubicBezTo>
                      <a:lnTo>
                        <a:pt x="250889" y="42005"/>
                      </a:lnTo>
                      <a:lnTo>
                        <a:pt x="220123" y="10859"/>
                      </a:lnTo>
                      <a:cubicBezTo>
                        <a:pt x="217742" y="8477"/>
                        <a:pt x="214598" y="7144"/>
                        <a:pt x="211265" y="7144"/>
                      </a:cubicBezTo>
                      <a:cubicBezTo>
                        <a:pt x="210598" y="7144"/>
                        <a:pt x="209931" y="7239"/>
                        <a:pt x="209264" y="7334"/>
                      </a:cubicBezTo>
                      <a:lnTo>
                        <a:pt x="166021" y="14478"/>
                      </a:lnTo>
                      <a:lnTo>
                        <a:pt x="122777" y="7334"/>
                      </a:lnTo>
                      <a:cubicBezTo>
                        <a:pt x="122110" y="7239"/>
                        <a:pt x="121444" y="7144"/>
                        <a:pt x="120777" y="7144"/>
                      </a:cubicBezTo>
                      <a:cubicBezTo>
                        <a:pt x="117443" y="7144"/>
                        <a:pt x="114300" y="8477"/>
                        <a:pt x="111919" y="10859"/>
                      </a:cubicBezTo>
                      <a:lnTo>
                        <a:pt x="81153" y="42005"/>
                      </a:lnTo>
                      <a:lnTo>
                        <a:pt x="42005" y="61627"/>
                      </a:lnTo>
                      <a:cubicBezTo>
                        <a:pt x="38386" y="63437"/>
                        <a:pt x="35909" y="66866"/>
                        <a:pt x="35242" y="70866"/>
                      </a:cubicBezTo>
                      <a:lnTo>
                        <a:pt x="28670" y="114205"/>
                      </a:lnTo>
                      <a:lnTo>
                        <a:pt x="8573" y="153067"/>
                      </a:lnTo>
                      <a:cubicBezTo>
                        <a:pt x="6667" y="156686"/>
                        <a:pt x="6667" y="160877"/>
                        <a:pt x="8573" y="164497"/>
                      </a:cubicBezTo>
                      <a:lnTo>
                        <a:pt x="28670" y="203359"/>
                      </a:lnTo>
                      <a:lnTo>
                        <a:pt x="35242" y="246698"/>
                      </a:lnTo>
                      <a:cubicBezTo>
                        <a:pt x="35814" y="250698"/>
                        <a:pt x="38386" y="254127"/>
                        <a:pt x="42005" y="255937"/>
                      </a:cubicBezTo>
                      <a:lnTo>
                        <a:pt x="81153" y="275558"/>
                      </a:lnTo>
                      <a:lnTo>
                        <a:pt x="111919" y="306705"/>
                      </a:lnTo>
                      <a:cubicBezTo>
                        <a:pt x="114300" y="309086"/>
                        <a:pt x="117443" y="310420"/>
                        <a:pt x="120777" y="310420"/>
                      </a:cubicBezTo>
                      <a:cubicBezTo>
                        <a:pt x="121444" y="310420"/>
                        <a:pt x="122110" y="310325"/>
                        <a:pt x="122777" y="310229"/>
                      </a:cubicBezTo>
                      <a:lnTo>
                        <a:pt x="166021" y="303086"/>
                      </a:lnTo>
                      <a:lnTo>
                        <a:pt x="209264" y="310229"/>
                      </a:lnTo>
                      <a:cubicBezTo>
                        <a:pt x="209931" y="310325"/>
                        <a:pt x="210598" y="310420"/>
                        <a:pt x="211265" y="310420"/>
                      </a:cubicBezTo>
                      <a:cubicBezTo>
                        <a:pt x="214598" y="310420"/>
                        <a:pt x="217742" y="309086"/>
                        <a:pt x="220123" y="306705"/>
                      </a:cubicBezTo>
                      <a:lnTo>
                        <a:pt x="250889" y="275558"/>
                      </a:lnTo>
                      <a:lnTo>
                        <a:pt x="290036" y="255937"/>
                      </a:lnTo>
                      <a:cubicBezTo>
                        <a:pt x="293656" y="254127"/>
                        <a:pt x="296132" y="250698"/>
                        <a:pt x="296799" y="246698"/>
                      </a:cubicBezTo>
                      <a:lnTo>
                        <a:pt x="303371" y="203359"/>
                      </a:lnTo>
                      <a:lnTo>
                        <a:pt x="323564" y="164497"/>
                      </a:lnTo>
                      <a:cubicBezTo>
                        <a:pt x="325470" y="160973"/>
                        <a:pt x="325470" y="156686"/>
                        <a:pt x="323564" y="153067"/>
                      </a:cubicBezTo>
                      <a:close/>
                      <a:moveTo>
                        <a:pt x="166211" y="244412"/>
                      </a:moveTo>
                      <a:cubicBezTo>
                        <a:pt x="118968" y="244412"/>
                        <a:pt x="80582" y="206026"/>
                        <a:pt x="80582" y="158782"/>
                      </a:cubicBezTo>
                      <a:cubicBezTo>
                        <a:pt x="80582" y="111538"/>
                        <a:pt x="118968" y="73152"/>
                        <a:pt x="166211" y="73152"/>
                      </a:cubicBezTo>
                      <a:cubicBezTo>
                        <a:pt x="213455" y="73152"/>
                        <a:pt x="251841" y="111538"/>
                        <a:pt x="251841" y="158782"/>
                      </a:cubicBezTo>
                      <a:cubicBezTo>
                        <a:pt x="251841" y="206026"/>
                        <a:pt x="213360" y="244412"/>
                        <a:pt x="166211" y="244412"/>
                      </a:cubicBezTo>
                      <a:close/>
                    </a:path>
                  </a:pathLst>
                </a:custGeom>
                <a:solidFill>
                  <a:schemeClr val="tx2">
                    <a:lumMod val="50000"/>
                  </a:schemeClr>
                </a:solidFill>
                <a:ln w="9525" cap="flat">
                  <a:solidFill>
                    <a:schemeClr val="tx2"/>
                  </a:solidFill>
                  <a:prstDash val="solid"/>
                  <a:miter/>
                </a:ln>
              </p:spPr>
              <p:txBody>
                <a:bodyPr rtlCol="0" anchor="ctr"/>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Montserrat Light"/>
                  </a:endParaRPr>
                </a:p>
              </p:txBody>
            </p:sp>
          </p:grpSp>
        </p:grpSp>
        <p:grpSp>
          <p:nvGrpSpPr>
            <p:cNvPr id="35" name="组合 34"/>
            <p:cNvGrpSpPr/>
            <p:nvPr/>
          </p:nvGrpSpPr>
          <p:grpSpPr>
            <a:xfrm>
              <a:off x="4839943" y="1622601"/>
              <a:ext cx="2158438" cy="2016337"/>
              <a:chOff x="5025856" y="1192172"/>
              <a:chExt cx="2158438" cy="2016337"/>
            </a:xfrm>
          </p:grpSpPr>
          <p:sp>
            <p:nvSpPr>
              <p:cNvPr id="42" name="직사각형 21"/>
              <p:cNvSpPr/>
              <p:nvPr/>
            </p:nvSpPr>
            <p:spPr>
              <a:xfrm>
                <a:off x="5025856" y="1192172"/>
                <a:ext cx="2158438" cy="338554"/>
              </a:xfrm>
              <a:prstGeom prst="rect">
                <a:avLst/>
              </a:prstGeom>
              <a:ln>
                <a:noFill/>
              </a:ln>
            </p:spPr>
            <p:txBody>
              <a:bodyPr wrap="square">
                <a:spAutoFit/>
              </a:bodyPr>
              <a:lstStyle/>
              <a:p>
                <a:pPr algn="ctr"/>
                <a:r>
                  <a:rPr lang="zh-CN" altLang="en-US" sz="1600" b="1" dirty="0"/>
                  <a:t>加速国产替代</a:t>
                </a:r>
                <a:endParaRPr lang="en-US" altLang="zh-CN" sz="1600" b="1" dirty="0"/>
              </a:p>
            </p:txBody>
          </p:sp>
          <p:sp>
            <p:nvSpPr>
              <p:cNvPr id="43" name="타원 38"/>
              <p:cNvSpPr/>
              <p:nvPr/>
            </p:nvSpPr>
            <p:spPr>
              <a:xfrm>
                <a:off x="5593020" y="2104859"/>
                <a:ext cx="1103652" cy="110365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ko-KR" altLang="en-US" dirty="0">
                  <a:solidFill>
                    <a:schemeClr val="bg1"/>
                  </a:solidFill>
                  <a:latin typeface="+mj-lt"/>
                </a:endParaRPr>
              </a:p>
            </p:txBody>
          </p:sp>
          <p:sp>
            <p:nvSpPr>
              <p:cNvPr id="44" name="자유형: 도형 138"/>
              <p:cNvSpPr/>
              <p:nvPr/>
            </p:nvSpPr>
            <p:spPr>
              <a:xfrm>
                <a:off x="5980210" y="2492087"/>
                <a:ext cx="342900" cy="390525"/>
              </a:xfrm>
              <a:custGeom>
                <a:avLst/>
                <a:gdLst>
                  <a:gd name="connsiteX0" fmla="*/ 336869 w 342900"/>
                  <a:gd name="connsiteY0" fmla="*/ 48482 h 390525"/>
                  <a:gd name="connsiteX1" fmla="*/ 286006 w 342900"/>
                  <a:gd name="connsiteY1" fmla="*/ 7144 h 390525"/>
                  <a:gd name="connsiteX2" fmla="*/ 286006 w 342900"/>
                  <a:gd name="connsiteY2" fmla="*/ 7144 h 390525"/>
                  <a:gd name="connsiteX3" fmla="*/ 255716 w 342900"/>
                  <a:gd name="connsiteY3" fmla="*/ 7144 h 390525"/>
                  <a:gd name="connsiteX4" fmla="*/ 90172 w 342900"/>
                  <a:gd name="connsiteY4" fmla="*/ 7144 h 390525"/>
                  <a:gd name="connsiteX5" fmla="*/ 59882 w 342900"/>
                  <a:gd name="connsiteY5" fmla="*/ 7144 h 390525"/>
                  <a:gd name="connsiteX6" fmla="*/ 59882 w 342900"/>
                  <a:gd name="connsiteY6" fmla="*/ 7144 h 390525"/>
                  <a:gd name="connsiteX7" fmla="*/ 9019 w 342900"/>
                  <a:gd name="connsiteY7" fmla="*/ 48482 h 390525"/>
                  <a:gd name="connsiteX8" fmla="*/ 19592 w 342900"/>
                  <a:gd name="connsiteY8" fmla="*/ 103727 h 390525"/>
                  <a:gd name="connsiteX9" fmla="*/ 73217 w 342900"/>
                  <a:gd name="connsiteY9" fmla="*/ 152305 h 390525"/>
                  <a:gd name="connsiteX10" fmla="*/ 155704 w 342900"/>
                  <a:gd name="connsiteY10" fmla="*/ 244126 h 390525"/>
                  <a:gd name="connsiteX11" fmla="*/ 155704 w 342900"/>
                  <a:gd name="connsiteY11" fmla="*/ 282035 h 390525"/>
                  <a:gd name="connsiteX12" fmla="*/ 102459 w 342900"/>
                  <a:gd name="connsiteY12" fmla="*/ 282035 h 390525"/>
                  <a:gd name="connsiteX13" fmla="*/ 85124 w 342900"/>
                  <a:gd name="connsiteY13" fmla="*/ 299371 h 390525"/>
                  <a:gd name="connsiteX14" fmla="*/ 85124 w 342900"/>
                  <a:gd name="connsiteY14" fmla="*/ 370332 h 390525"/>
                  <a:gd name="connsiteX15" fmla="*/ 102459 w 342900"/>
                  <a:gd name="connsiteY15" fmla="*/ 387667 h 390525"/>
                  <a:gd name="connsiteX16" fmla="*/ 244001 w 342900"/>
                  <a:gd name="connsiteY16" fmla="*/ 387667 h 390525"/>
                  <a:gd name="connsiteX17" fmla="*/ 261336 w 342900"/>
                  <a:gd name="connsiteY17" fmla="*/ 370332 h 390525"/>
                  <a:gd name="connsiteX18" fmla="*/ 261336 w 342900"/>
                  <a:gd name="connsiteY18" fmla="*/ 299371 h 390525"/>
                  <a:gd name="connsiteX19" fmla="*/ 244001 w 342900"/>
                  <a:gd name="connsiteY19" fmla="*/ 282035 h 390525"/>
                  <a:gd name="connsiteX20" fmla="*/ 190756 w 342900"/>
                  <a:gd name="connsiteY20" fmla="*/ 282035 h 390525"/>
                  <a:gd name="connsiteX21" fmla="*/ 190756 w 342900"/>
                  <a:gd name="connsiteY21" fmla="*/ 244221 h 390525"/>
                  <a:gd name="connsiteX22" fmla="*/ 272862 w 342900"/>
                  <a:gd name="connsiteY22" fmla="*/ 152305 h 390525"/>
                  <a:gd name="connsiteX23" fmla="*/ 326297 w 342900"/>
                  <a:gd name="connsiteY23" fmla="*/ 103822 h 390525"/>
                  <a:gd name="connsiteX24" fmla="*/ 336869 w 342900"/>
                  <a:gd name="connsiteY24" fmla="*/ 48482 h 390525"/>
                  <a:gd name="connsiteX25" fmla="*/ 42833 w 342900"/>
                  <a:gd name="connsiteY25" fmla="*/ 57340 h 390525"/>
                  <a:gd name="connsiteX26" fmla="*/ 60168 w 342900"/>
                  <a:gd name="connsiteY26" fmla="*/ 42005 h 390525"/>
                  <a:gd name="connsiteX27" fmla="*/ 60168 w 342900"/>
                  <a:gd name="connsiteY27" fmla="*/ 42005 h 390525"/>
                  <a:gd name="connsiteX28" fmla="*/ 73217 w 342900"/>
                  <a:gd name="connsiteY28" fmla="*/ 42005 h 390525"/>
                  <a:gd name="connsiteX29" fmla="*/ 73313 w 342900"/>
                  <a:gd name="connsiteY29" fmla="*/ 110871 h 390525"/>
                  <a:gd name="connsiteX30" fmla="*/ 42833 w 342900"/>
                  <a:gd name="connsiteY30" fmla="*/ 57340 h 390525"/>
                  <a:gd name="connsiteX31" fmla="*/ 273052 w 342900"/>
                  <a:gd name="connsiteY31" fmla="*/ 110776 h 390525"/>
                  <a:gd name="connsiteX32" fmla="*/ 273052 w 342900"/>
                  <a:gd name="connsiteY32" fmla="*/ 42005 h 390525"/>
                  <a:gd name="connsiteX33" fmla="*/ 286101 w 342900"/>
                  <a:gd name="connsiteY33" fmla="*/ 42005 h 390525"/>
                  <a:gd name="connsiteX34" fmla="*/ 286101 w 342900"/>
                  <a:gd name="connsiteY34" fmla="*/ 42005 h 390525"/>
                  <a:gd name="connsiteX35" fmla="*/ 303436 w 342900"/>
                  <a:gd name="connsiteY35" fmla="*/ 57340 h 390525"/>
                  <a:gd name="connsiteX36" fmla="*/ 273052 w 342900"/>
                  <a:gd name="connsiteY36" fmla="*/ 110776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2900" h="390525">
                    <a:moveTo>
                      <a:pt x="336869" y="48482"/>
                    </a:moveTo>
                    <a:cubicBezTo>
                      <a:pt x="330678" y="24098"/>
                      <a:pt x="309723" y="7144"/>
                      <a:pt x="286006" y="7144"/>
                    </a:cubicBezTo>
                    <a:cubicBezTo>
                      <a:pt x="286006" y="7144"/>
                      <a:pt x="286006" y="7144"/>
                      <a:pt x="286006" y="7144"/>
                    </a:cubicBezTo>
                    <a:lnTo>
                      <a:pt x="255716" y="7144"/>
                    </a:lnTo>
                    <a:lnTo>
                      <a:pt x="90172" y="7144"/>
                    </a:lnTo>
                    <a:lnTo>
                      <a:pt x="59882" y="7144"/>
                    </a:lnTo>
                    <a:cubicBezTo>
                      <a:pt x="59882" y="7144"/>
                      <a:pt x="59882" y="7144"/>
                      <a:pt x="59882" y="7144"/>
                    </a:cubicBezTo>
                    <a:cubicBezTo>
                      <a:pt x="36165" y="7144"/>
                      <a:pt x="15305" y="24194"/>
                      <a:pt x="9019" y="48482"/>
                    </a:cubicBezTo>
                    <a:cubicBezTo>
                      <a:pt x="5876" y="60865"/>
                      <a:pt x="5113" y="80581"/>
                      <a:pt x="19592" y="103727"/>
                    </a:cubicBezTo>
                    <a:cubicBezTo>
                      <a:pt x="30640" y="121444"/>
                      <a:pt x="48738" y="137731"/>
                      <a:pt x="73217" y="152305"/>
                    </a:cubicBezTo>
                    <a:cubicBezTo>
                      <a:pt x="76265" y="198501"/>
                      <a:pt x="110841" y="236220"/>
                      <a:pt x="155704" y="244126"/>
                    </a:cubicBezTo>
                    <a:lnTo>
                      <a:pt x="155704" y="282035"/>
                    </a:lnTo>
                    <a:lnTo>
                      <a:pt x="102459" y="282035"/>
                    </a:lnTo>
                    <a:cubicBezTo>
                      <a:pt x="92934" y="282035"/>
                      <a:pt x="85124" y="289751"/>
                      <a:pt x="85124" y="299371"/>
                    </a:cubicBezTo>
                    <a:lnTo>
                      <a:pt x="85124" y="370332"/>
                    </a:lnTo>
                    <a:cubicBezTo>
                      <a:pt x="85124" y="379857"/>
                      <a:pt x="92839" y="387667"/>
                      <a:pt x="102459" y="387667"/>
                    </a:cubicBezTo>
                    <a:lnTo>
                      <a:pt x="244001" y="387667"/>
                    </a:lnTo>
                    <a:cubicBezTo>
                      <a:pt x="253526" y="387667"/>
                      <a:pt x="261336" y="379952"/>
                      <a:pt x="261336" y="370332"/>
                    </a:cubicBezTo>
                    <a:lnTo>
                      <a:pt x="261336" y="299371"/>
                    </a:lnTo>
                    <a:cubicBezTo>
                      <a:pt x="261336" y="289846"/>
                      <a:pt x="253621" y="282035"/>
                      <a:pt x="244001" y="282035"/>
                    </a:cubicBezTo>
                    <a:lnTo>
                      <a:pt x="190756" y="282035"/>
                    </a:lnTo>
                    <a:lnTo>
                      <a:pt x="190756" y="244221"/>
                    </a:lnTo>
                    <a:cubicBezTo>
                      <a:pt x="235238" y="236410"/>
                      <a:pt x="269908" y="198596"/>
                      <a:pt x="272862" y="152305"/>
                    </a:cubicBezTo>
                    <a:cubicBezTo>
                      <a:pt x="297246" y="137731"/>
                      <a:pt x="315247" y="121444"/>
                      <a:pt x="326297" y="103822"/>
                    </a:cubicBezTo>
                    <a:cubicBezTo>
                      <a:pt x="340774" y="80581"/>
                      <a:pt x="340013" y="60865"/>
                      <a:pt x="336869" y="48482"/>
                    </a:cubicBezTo>
                    <a:close/>
                    <a:moveTo>
                      <a:pt x="42833" y="57340"/>
                    </a:moveTo>
                    <a:cubicBezTo>
                      <a:pt x="45405" y="47244"/>
                      <a:pt x="53501" y="42005"/>
                      <a:pt x="60168" y="42005"/>
                    </a:cubicBezTo>
                    <a:lnTo>
                      <a:pt x="60168" y="42005"/>
                    </a:lnTo>
                    <a:lnTo>
                      <a:pt x="73217" y="42005"/>
                    </a:lnTo>
                    <a:lnTo>
                      <a:pt x="73313" y="110871"/>
                    </a:lnTo>
                    <a:cubicBezTo>
                      <a:pt x="46643" y="90297"/>
                      <a:pt x="39499" y="70580"/>
                      <a:pt x="42833" y="57340"/>
                    </a:cubicBezTo>
                    <a:close/>
                    <a:moveTo>
                      <a:pt x="273052" y="110776"/>
                    </a:moveTo>
                    <a:lnTo>
                      <a:pt x="273052" y="42005"/>
                    </a:lnTo>
                    <a:lnTo>
                      <a:pt x="286101" y="42005"/>
                    </a:lnTo>
                    <a:lnTo>
                      <a:pt x="286101" y="42005"/>
                    </a:lnTo>
                    <a:cubicBezTo>
                      <a:pt x="292769" y="42005"/>
                      <a:pt x="300865" y="47244"/>
                      <a:pt x="303436" y="57340"/>
                    </a:cubicBezTo>
                    <a:cubicBezTo>
                      <a:pt x="306865" y="70580"/>
                      <a:pt x="299722" y="90202"/>
                      <a:pt x="273052" y="110776"/>
                    </a:cubicBezTo>
                    <a:close/>
                  </a:path>
                </a:pathLst>
              </a:custGeom>
              <a:solidFill>
                <a:schemeClr val="tx2">
                  <a:lumMod val="50000"/>
                </a:schemeClr>
              </a:solidFill>
              <a:ln w="9525" cap="flat">
                <a:solidFill>
                  <a:schemeClr val="tx2"/>
                </a:solidFill>
                <a:prstDash val="solid"/>
                <a:miter/>
              </a:ln>
            </p:spPr>
            <p:txBody>
              <a:bodyPr rtlCol="0" anchor="ctr"/>
              <a:lstStyle/>
              <a:p>
                <a:endParaRPr lang="ko-KR" altLang="en-US"/>
              </a:p>
            </p:txBody>
          </p:sp>
        </p:grpSp>
        <p:grpSp>
          <p:nvGrpSpPr>
            <p:cNvPr id="36" name="组合 35"/>
            <p:cNvGrpSpPr/>
            <p:nvPr/>
          </p:nvGrpSpPr>
          <p:grpSpPr>
            <a:xfrm>
              <a:off x="8793741" y="1674275"/>
              <a:ext cx="2791460" cy="2022430"/>
              <a:chOff x="9458142" y="1208057"/>
              <a:chExt cx="2791460" cy="2022430"/>
            </a:xfrm>
          </p:grpSpPr>
          <p:sp>
            <p:nvSpPr>
              <p:cNvPr id="37" name="직사각형 23"/>
              <p:cNvSpPr/>
              <p:nvPr/>
            </p:nvSpPr>
            <p:spPr>
              <a:xfrm>
                <a:off x="9458142" y="1208057"/>
                <a:ext cx="2791460" cy="338554"/>
              </a:xfrm>
              <a:prstGeom prst="rect">
                <a:avLst/>
              </a:prstGeom>
              <a:ln>
                <a:noFill/>
              </a:ln>
            </p:spPr>
            <p:txBody>
              <a:bodyPr wrap="square">
                <a:spAutoFit/>
              </a:bodyPr>
              <a:lstStyle/>
              <a:p>
                <a:pPr algn="ctr"/>
                <a:r>
                  <a:rPr lang="zh-CN" altLang="en-US" sz="1600" b="1" dirty="0"/>
                  <a:t>加快形成传感器产业集群</a:t>
                </a:r>
              </a:p>
            </p:txBody>
          </p:sp>
          <p:sp>
            <p:nvSpPr>
              <p:cNvPr id="38" name="타원 30"/>
              <p:cNvSpPr/>
              <p:nvPr/>
            </p:nvSpPr>
            <p:spPr>
              <a:xfrm>
                <a:off x="10352656" y="2126837"/>
                <a:ext cx="1103652" cy="110365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ko-KR" altLang="en-US" sz="2400" dirty="0">
                  <a:solidFill>
                    <a:schemeClr val="bg1"/>
                  </a:solidFill>
                  <a:latin typeface="+mj-lt"/>
                </a:endParaRPr>
              </a:p>
            </p:txBody>
          </p:sp>
          <p:grpSp>
            <p:nvGrpSpPr>
              <p:cNvPr id="39" name="그룹 288"/>
              <p:cNvGrpSpPr/>
              <p:nvPr/>
            </p:nvGrpSpPr>
            <p:grpSpPr>
              <a:xfrm>
                <a:off x="10692935" y="2469369"/>
                <a:ext cx="437162" cy="427751"/>
                <a:chOff x="4759293" y="2763870"/>
                <a:chExt cx="437162" cy="427751"/>
              </a:xfrm>
              <a:solidFill>
                <a:sysClr val="window" lastClr="FFFFFF"/>
              </a:solidFill>
            </p:grpSpPr>
            <p:sp>
              <p:nvSpPr>
                <p:cNvPr id="40" name="자유형: 도형 289"/>
                <p:cNvSpPr/>
                <p:nvPr/>
              </p:nvSpPr>
              <p:spPr>
                <a:xfrm>
                  <a:off x="4759293" y="2763870"/>
                  <a:ext cx="390525" cy="390525"/>
                </a:xfrm>
                <a:custGeom>
                  <a:avLst/>
                  <a:gdLst>
                    <a:gd name="connsiteX0" fmla="*/ 197644 w 390525"/>
                    <a:gd name="connsiteY0" fmla="*/ 320135 h 390525"/>
                    <a:gd name="connsiteX1" fmla="*/ 110204 w 390525"/>
                    <a:gd name="connsiteY1" fmla="*/ 283369 h 390525"/>
                    <a:gd name="connsiteX2" fmla="*/ 108490 w 390525"/>
                    <a:gd name="connsiteY2" fmla="*/ 113252 h 390525"/>
                    <a:gd name="connsiteX3" fmla="*/ 284321 w 390525"/>
                    <a:gd name="connsiteY3" fmla="*/ 110776 h 390525"/>
                    <a:gd name="connsiteX4" fmla="*/ 317373 w 390525"/>
                    <a:gd name="connsiteY4" fmla="*/ 223933 h 390525"/>
                    <a:gd name="connsiteX5" fmla="*/ 356997 w 390525"/>
                    <a:gd name="connsiteY5" fmla="*/ 246602 h 390525"/>
                    <a:gd name="connsiteX6" fmla="*/ 358902 w 390525"/>
                    <a:gd name="connsiteY6" fmla="*/ 240697 h 390525"/>
                    <a:gd name="connsiteX7" fmla="*/ 381571 w 390525"/>
                    <a:gd name="connsiteY7" fmla="*/ 229743 h 390525"/>
                    <a:gd name="connsiteX8" fmla="*/ 387763 w 390525"/>
                    <a:gd name="connsiteY8" fmla="*/ 219742 h 390525"/>
                    <a:gd name="connsiteX9" fmla="*/ 387763 w 390525"/>
                    <a:gd name="connsiteY9" fmla="*/ 175165 h 390525"/>
                    <a:gd name="connsiteX10" fmla="*/ 381571 w 390525"/>
                    <a:gd name="connsiteY10" fmla="*/ 165163 h 390525"/>
                    <a:gd name="connsiteX11" fmla="*/ 358902 w 390525"/>
                    <a:gd name="connsiteY11" fmla="*/ 154210 h 390525"/>
                    <a:gd name="connsiteX12" fmla="*/ 342138 w 390525"/>
                    <a:gd name="connsiteY12" fmla="*/ 113919 h 390525"/>
                    <a:gd name="connsiteX13" fmla="*/ 349949 w 390525"/>
                    <a:gd name="connsiteY13" fmla="*/ 90583 h 390525"/>
                    <a:gd name="connsiteX14" fmla="*/ 347282 w 390525"/>
                    <a:gd name="connsiteY14" fmla="*/ 79153 h 390525"/>
                    <a:gd name="connsiteX15" fmla="*/ 315754 w 390525"/>
                    <a:gd name="connsiteY15" fmla="*/ 47625 h 390525"/>
                    <a:gd name="connsiteX16" fmla="*/ 304324 w 390525"/>
                    <a:gd name="connsiteY16" fmla="*/ 44958 h 390525"/>
                    <a:gd name="connsiteX17" fmla="*/ 280988 w 390525"/>
                    <a:gd name="connsiteY17" fmla="*/ 52768 h 390525"/>
                    <a:gd name="connsiteX18" fmla="*/ 240697 w 390525"/>
                    <a:gd name="connsiteY18" fmla="*/ 36004 h 390525"/>
                    <a:gd name="connsiteX19" fmla="*/ 229743 w 390525"/>
                    <a:gd name="connsiteY19" fmla="*/ 13335 h 390525"/>
                    <a:gd name="connsiteX20" fmla="*/ 219742 w 390525"/>
                    <a:gd name="connsiteY20" fmla="*/ 7144 h 390525"/>
                    <a:gd name="connsiteX21" fmla="*/ 175165 w 390525"/>
                    <a:gd name="connsiteY21" fmla="*/ 7144 h 390525"/>
                    <a:gd name="connsiteX22" fmla="*/ 165163 w 390525"/>
                    <a:gd name="connsiteY22" fmla="*/ 13335 h 390525"/>
                    <a:gd name="connsiteX23" fmla="*/ 154210 w 390525"/>
                    <a:gd name="connsiteY23" fmla="*/ 36004 h 390525"/>
                    <a:gd name="connsiteX24" fmla="*/ 113919 w 390525"/>
                    <a:gd name="connsiteY24" fmla="*/ 52768 h 390525"/>
                    <a:gd name="connsiteX25" fmla="*/ 90583 w 390525"/>
                    <a:gd name="connsiteY25" fmla="*/ 44958 h 390525"/>
                    <a:gd name="connsiteX26" fmla="*/ 79153 w 390525"/>
                    <a:gd name="connsiteY26" fmla="*/ 47625 h 390525"/>
                    <a:gd name="connsiteX27" fmla="*/ 47625 w 390525"/>
                    <a:gd name="connsiteY27" fmla="*/ 79153 h 390525"/>
                    <a:gd name="connsiteX28" fmla="*/ 44958 w 390525"/>
                    <a:gd name="connsiteY28" fmla="*/ 90583 h 390525"/>
                    <a:gd name="connsiteX29" fmla="*/ 52769 w 390525"/>
                    <a:gd name="connsiteY29" fmla="*/ 113919 h 390525"/>
                    <a:gd name="connsiteX30" fmla="*/ 36004 w 390525"/>
                    <a:gd name="connsiteY30" fmla="*/ 154210 h 390525"/>
                    <a:gd name="connsiteX31" fmla="*/ 13335 w 390525"/>
                    <a:gd name="connsiteY31" fmla="*/ 165163 h 390525"/>
                    <a:gd name="connsiteX32" fmla="*/ 7144 w 390525"/>
                    <a:gd name="connsiteY32" fmla="*/ 175165 h 390525"/>
                    <a:gd name="connsiteX33" fmla="*/ 7144 w 390525"/>
                    <a:gd name="connsiteY33" fmla="*/ 219742 h 390525"/>
                    <a:gd name="connsiteX34" fmla="*/ 13335 w 390525"/>
                    <a:gd name="connsiteY34" fmla="*/ 229743 h 390525"/>
                    <a:gd name="connsiteX35" fmla="*/ 36004 w 390525"/>
                    <a:gd name="connsiteY35" fmla="*/ 240697 h 390525"/>
                    <a:gd name="connsiteX36" fmla="*/ 52769 w 390525"/>
                    <a:gd name="connsiteY36" fmla="*/ 280988 h 390525"/>
                    <a:gd name="connsiteX37" fmla="*/ 44958 w 390525"/>
                    <a:gd name="connsiteY37" fmla="*/ 304324 h 390525"/>
                    <a:gd name="connsiteX38" fmla="*/ 47625 w 390525"/>
                    <a:gd name="connsiteY38" fmla="*/ 315754 h 390525"/>
                    <a:gd name="connsiteX39" fmla="*/ 79153 w 390525"/>
                    <a:gd name="connsiteY39" fmla="*/ 347281 h 390525"/>
                    <a:gd name="connsiteX40" fmla="*/ 90583 w 390525"/>
                    <a:gd name="connsiteY40" fmla="*/ 349949 h 390525"/>
                    <a:gd name="connsiteX41" fmla="*/ 113919 w 390525"/>
                    <a:gd name="connsiteY41" fmla="*/ 342138 h 390525"/>
                    <a:gd name="connsiteX42" fmla="*/ 154210 w 390525"/>
                    <a:gd name="connsiteY42" fmla="*/ 358902 h 390525"/>
                    <a:gd name="connsiteX43" fmla="*/ 165163 w 390525"/>
                    <a:gd name="connsiteY43" fmla="*/ 381571 h 390525"/>
                    <a:gd name="connsiteX44" fmla="*/ 175165 w 390525"/>
                    <a:gd name="connsiteY44" fmla="*/ 387763 h 390525"/>
                    <a:gd name="connsiteX45" fmla="*/ 219742 w 390525"/>
                    <a:gd name="connsiteY45" fmla="*/ 387763 h 390525"/>
                    <a:gd name="connsiteX46" fmla="*/ 229743 w 390525"/>
                    <a:gd name="connsiteY46" fmla="*/ 381571 h 390525"/>
                    <a:gd name="connsiteX47" fmla="*/ 240697 w 390525"/>
                    <a:gd name="connsiteY47" fmla="*/ 358902 h 390525"/>
                    <a:gd name="connsiteX48" fmla="*/ 246602 w 390525"/>
                    <a:gd name="connsiteY48" fmla="*/ 356997 h 390525"/>
                    <a:gd name="connsiteX49" fmla="*/ 223838 w 390525"/>
                    <a:gd name="connsiteY49" fmla="*/ 317183 h 390525"/>
                    <a:gd name="connsiteX50" fmla="*/ 197644 w 390525"/>
                    <a:gd name="connsiteY50" fmla="*/ 32013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525" h="390525">
                      <a:moveTo>
                        <a:pt x="197644" y="320135"/>
                      </a:moveTo>
                      <a:cubicBezTo>
                        <a:pt x="165640" y="320135"/>
                        <a:pt x="134112" y="307562"/>
                        <a:pt x="110204" y="283369"/>
                      </a:cubicBezTo>
                      <a:cubicBezTo>
                        <a:pt x="64199" y="236506"/>
                        <a:pt x="63437" y="160972"/>
                        <a:pt x="108490" y="113252"/>
                      </a:cubicBezTo>
                      <a:cubicBezTo>
                        <a:pt x="156020" y="62960"/>
                        <a:pt x="235649" y="62103"/>
                        <a:pt x="284321" y="110776"/>
                      </a:cubicBezTo>
                      <a:cubicBezTo>
                        <a:pt x="314706" y="141160"/>
                        <a:pt x="326327" y="183928"/>
                        <a:pt x="317373" y="223933"/>
                      </a:cubicBezTo>
                      <a:cubicBezTo>
                        <a:pt x="334232" y="227838"/>
                        <a:pt x="345948" y="235458"/>
                        <a:pt x="356997" y="246602"/>
                      </a:cubicBezTo>
                      <a:cubicBezTo>
                        <a:pt x="357569" y="244602"/>
                        <a:pt x="358426" y="242697"/>
                        <a:pt x="358902" y="240697"/>
                      </a:cubicBezTo>
                      <a:lnTo>
                        <a:pt x="381571" y="229743"/>
                      </a:lnTo>
                      <a:cubicBezTo>
                        <a:pt x="385382" y="227838"/>
                        <a:pt x="387763" y="224028"/>
                        <a:pt x="387763" y="219742"/>
                      </a:cubicBezTo>
                      <a:lnTo>
                        <a:pt x="387763" y="175165"/>
                      </a:lnTo>
                      <a:cubicBezTo>
                        <a:pt x="387763" y="170974"/>
                        <a:pt x="385382" y="167068"/>
                        <a:pt x="381571" y="165163"/>
                      </a:cubicBezTo>
                      <a:lnTo>
                        <a:pt x="358902" y="154210"/>
                      </a:lnTo>
                      <a:cubicBezTo>
                        <a:pt x="355092" y="140113"/>
                        <a:pt x="349568" y="126587"/>
                        <a:pt x="342138" y="113919"/>
                      </a:cubicBezTo>
                      <a:lnTo>
                        <a:pt x="349949" y="90583"/>
                      </a:lnTo>
                      <a:cubicBezTo>
                        <a:pt x="351282" y="86582"/>
                        <a:pt x="350234" y="82201"/>
                        <a:pt x="347282" y="79153"/>
                      </a:cubicBezTo>
                      <a:lnTo>
                        <a:pt x="315754" y="47625"/>
                      </a:lnTo>
                      <a:cubicBezTo>
                        <a:pt x="312801" y="44672"/>
                        <a:pt x="308324" y="43625"/>
                        <a:pt x="304324" y="44958"/>
                      </a:cubicBezTo>
                      <a:lnTo>
                        <a:pt x="280988" y="52768"/>
                      </a:lnTo>
                      <a:cubicBezTo>
                        <a:pt x="268319" y="45434"/>
                        <a:pt x="254794" y="39814"/>
                        <a:pt x="240697" y="36004"/>
                      </a:cubicBezTo>
                      <a:lnTo>
                        <a:pt x="229743" y="13335"/>
                      </a:lnTo>
                      <a:cubicBezTo>
                        <a:pt x="227838" y="9525"/>
                        <a:pt x="224028" y="7144"/>
                        <a:pt x="219742" y="7144"/>
                      </a:cubicBezTo>
                      <a:lnTo>
                        <a:pt x="175165" y="7144"/>
                      </a:lnTo>
                      <a:cubicBezTo>
                        <a:pt x="170974" y="7144"/>
                        <a:pt x="167069" y="9525"/>
                        <a:pt x="165163" y="13335"/>
                      </a:cubicBezTo>
                      <a:lnTo>
                        <a:pt x="154210" y="36004"/>
                      </a:lnTo>
                      <a:cubicBezTo>
                        <a:pt x="140113" y="39814"/>
                        <a:pt x="126587" y="45339"/>
                        <a:pt x="113919" y="52768"/>
                      </a:cubicBezTo>
                      <a:lnTo>
                        <a:pt x="90583" y="44958"/>
                      </a:lnTo>
                      <a:cubicBezTo>
                        <a:pt x="86582" y="43625"/>
                        <a:pt x="82201" y="44672"/>
                        <a:pt x="79153" y="47625"/>
                      </a:cubicBezTo>
                      <a:lnTo>
                        <a:pt x="47625" y="79153"/>
                      </a:lnTo>
                      <a:cubicBezTo>
                        <a:pt x="44672" y="82105"/>
                        <a:pt x="43625" y="86582"/>
                        <a:pt x="44958" y="90583"/>
                      </a:cubicBezTo>
                      <a:lnTo>
                        <a:pt x="52769" y="113919"/>
                      </a:lnTo>
                      <a:cubicBezTo>
                        <a:pt x="45434" y="126587"/>
                        <a:pt x="39815" y="140113"/>
                        <a:pt x="36004" y="154210"/>
                      </a:cubicBezTo>
                      <a:lnTo>
                        <a:pt x="13335" y="165163"/>
                      </a:lnTo>
                      <a:cubicBezTo>
                        <a:pt x="9525" y="167068"/>
                        <a:pt x="7144" y="170879"/>
                        <a:pt x="7144" y="175165"/>
                      </a:cubicBezTo>
                      <a:lnTo>
                        <a:pt x="7144" y="219742"/>
                      </a:lnTo>
                      <a:cubicBezTo>
                        <a:pt x="7144" y="223933"/>
                        <a:pt x="9525" y="227838"/>
                        <a:pt x="13335" y="229743"/>
                      </a:cubicBezTo>
                      <a:lnTo>
                        <a:pt x="36004" y="240697"/>
                      </a:lnTo>
                      <a:cubicBezTo>
                        <a:pt x="39815" y="254794"/>
                        <a:pt x="45339" y="268319"/>
                        <a:pt x="52769" y="280988"/>
                      </a:cubicBezTo>
                      <a:lnTo>
                        <a:pt x="44958" y="304324"/>
                      </a:lnTo>
                      <a:cubicBezTo>
                        <a:pt x="43625" y="308324"/>
                        <a:pt x="44672" y="312706"/>
                        <a:pt x="47625" y="315754"/>
                      </a:cubicBezTo>
                      <a:lnTo>
                        <a:pt x="79153" y="347281"/>
                      </a:lnTo>
                      <a:cubicBezTo>
                        <a:pt x="82105" y="350234"/>
                        <a:pt x="86582" y="351282"/>
                        <a:pt x="90583" y="349949"/>
                      </a:cubicBezTo>
                      <a:lnTo>
                        <a:pt x="113919" y="342138"/>
                      </a:lnTo>
                      <a:cubicBezTo>
                        <a:pt x="126587" y="349472"/>
                        <a:pt x="140113" y="355092"/>
                        <a:pt x="154210" y="358902"/>
                      </a:cubicBezTo>
                      <a:lnTo>
                        <a:pt x="165163" y="381571"/>
                      </a:lnTo>
                      <a:cubicBezTo>
                        <a:pt x="167069" y="385381"/>
                        <a:pt x="170879" y="387763"/>
                        <a:pt x="175165" y="387763"/>
                      </a:cubicBezTo>
                      <a:lnTo>
                        <a:pt x="219742" y="387763"/>
                      </a:lnTo>
                      <a:cubicBezTo>
                        <a:pt x="223933" y="387763"/>
                        <a:pt x="227838" y="385381"/>
                        <a:pt x="229743" y="381571"/>
                      </a:cubicBezTo>
                      <a:lnTo>
                        <a:pt x="240697" y="358902"/>
                      </a:lnTo>
                      <a:cubicBezTo>
                        <a:pt x="242697" y="358330"/>
                        <a:pt x="244602" y="357568"/>
                        <a:pt x="246602" y="356997"/>
                      </a:cubicBezTo>
                      <a:cubicBezTo>
                        <a:pt x="235363" y="345758"/>
                        <a:pt x="227743" y="334042"/>
                        <a:pt x="223838" y="317183"/>
                      </a:cubicBezTo>
                      <a:cubicBezTo>
                        <a:pt x="215265" y="318897"/>
                        <a:pt x="206407" y="320135"/>
                        <a:pt x="197644" y="320135"/>
                      </a:cubicBezTo>
                      <a:close/>
                    </a:path>
                  </a:pathLst>
                </a:custGeom>
                <a:solidFill>
                  <a:schemeClr val="tx2">
                    <a:lumMod val="50000"/>
                  </a:schemeClr>
                </a:solidFill>
                <a:ln w="9525" cap="flat">
                  <a:solidFill>
                    <a:schemeClr val="tx2"/>
                  </a:solidFill>
                  <a:prstDash val="solid"/>
                  <a:miter/>
                </a:ln>
              </p:spPr>
              <p:txBody>
                <a:bodyPr rtlCol="0" anchor="ctr"/>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Montserrat Light"/>
                  </a:endParaRPr>
                </a:p>
              </p:txBody>
            </p:sp>
            <p:sp>
              <p:nvSpPr>
                <p:cNvPr id="41" name="자유형: 도형 290"/>
                <p:cNvSpPr/>
                <p:nvPr/>
              </p:nvSpPr>
              <p:spPr>
                <a:xfrm>
                  <a:off x="4920230" y="2915396"/>
                  <a:ext cx="276225" cy="276225"/>
                </a:xfrm>
                <a:custGeom>
                  <a:avLst/>
                  <a:gdLst>
                    <a:gd name="connsiteX0" fmla="*/ 255937 w 276225"/>
                    <a:gd name="connsiteY0" fmla="*/ 177070 h 276225"/>
                    <a:gd name="connsiteX1" fmla="*/ 223647 w 276225"/>
                    <a:gd name="connsiteY1" fmla="*/ 144780 h 276225"/>
                    <a:gd name="connsiteX2" fmla="*/ 159830 w 276225"/>
                    <a:gd name="connsiteY2" fmla="*/ 134588 h 276225"/>
                    <a:gd name="connsiteX3" fmla="*/ 144209 w 276225"/>
                    <a:gd name="connsiteY3" fmla="*/ 118967 h 276225"/>
                    <a:gd name="connsiteX4" fmla="*/ 133731 w 276225"/>
                    <a:gd name="connsiteY4" fmla="*/ 54959 h 276225"/>
                    <a:gd name="connsiteX5" fmla="*/ 102203 w 276225"/>
                    <a:gd name="connsiteY5" fmla="*/ 23431 h 276225"/>
                    <a:gd name="connsiteX6" fmla="*/ 23431 w 276225"/>
                    <a:gd name="connsiteY6" fmla="*/ 23431 h 276225"/>
                    <a:gd name="connsiteX7" fmla="*/ 23431 w 276225"/>
                    <a:gd name="connsiteY7" fmla="*/ 102203 h 276225"/>
                    <a:gd name="connsiteX8" fmla="*/ 54960 w 276225"/>
                    <a:gd name="connsiteY8" fmla="*/ 133731 h 276225"/>
                    <a:gd name="connsiteX9" fmla="*/ 94488 w 276225"/>
                    <a:gd name="connsiteY9" fmla="*/ 150019 h 276225"/>
                    <a:gd name="connsiteX10" fmla="*/ 119158 w 276225"/>
                    <a:gd name="connsiteY10" fmla="*/ 144304 h 276225"/>
                    <a:gd name="connsiteX11" fmla="*/ 134969 w 276225"/>
                    <a:gd name="connsiteY11" fmla="*/ 160115 h 276225"/>
                    <a:gd name="connsiteX12" fmla="*/ 144971 w 276225"/>
                    <a:gd name="connsiteY12" fmla="*/ 223647 h 276225"/>
                    <a:gd name="connsiteX13" fmla="*/ 177260 w 276225"/>
                    <a:gd name="connsiteY13" fmla="*/ 255937 h 276225"/>
                    <a:gd name="connsiteX14" fmla="*/ 256032 w 276225"/>
                    <a:gd name="connsiteY14" fmla="*/ 255937 h 276225"/>
                    <a:gd name="connsiteX15" fmla="*/ 255937 w 276225"/>
                    <a:gd name="connsiteY15" fmla="*/ 177070 h 276225"/>
                    <a:gd name="connsiteX16" fmla="*/ 47054 w 276225"/>
                    <a:gd name="connsiteY16" fmla="*/ 78486 h 276225"/>
                    <a:gd name="connsiteX17" fmla="*/ 47054 w 276225"/>
                    <a:gd name="connsiteY17" fmla="*/ 46958 h 276225"/>
                    <a:gd name="connsiteX18" fmla="*/ 78581 w 276225"/>
                    <a:gd name="connsiteY18" fmla="*/ 46958 h 276225"/>
                    <a:gd name="connsiteX19" fmla="*/ 110109 w 276225"/>
                    <a:gd name="connsiteY19" fmla="*/ 78486 h 276225"/>
                    <a:gd name="connsiteX20" fmla="*/ 116777 w 276225"/>
                    <a:gd name="connsiteY20" fmla="*/ 93440 h 276225"/>
                    <a:gd name="connsiteX21" fmla="*/ 110109 w 276225"/>
                    <a:gd name="connsiteY21" fmla="*/ 92202 h 276225"/>
                    <a:gd name="connsiteX22" fmla="*/ 97536 w 276225"/>
                    <a:gd name="connsiteY22" fmla="*/ 97441 h 276225"/>
                    <a:gd name="connsiteX23" fmla="*/ 92297 w 276225"/>
                    <a:gd name="connsiteY23" fmla="*/ 110014 h 276225"/>
                    <a:gd name="connsiteX24" fmla="*/ 93631 w 276225"/>
                    <a:gd name="connsiteY24" fmla="*/ 116872 h 276225"/>
                    <a:gd name="connsiteX25" fmla="*/ 78581 w 276225"/>
                    <a:gd name="connsiteY25" fmla="*/ 110014 h 276225"/>
                    <a:gd name="connsiteX26" fmla="*/ 47054 w 276225"/>
                    <a:gd name="connsiteY26" fmla="*/ 78486 h 276225"/>
                    <a:gd name="connsiteX27" fmla="*/ 232315 w 276225"/>
                    <a:gd name="connsiteY27" fmla="*/ 232219 h 276225"/>
                    <a:gd name="connsiteX28" fmla="*/ 200787 w 276225"/>
                    <a:gd name="connsiteY28" fmla="*/ 232219 h 276225"/>
                    <a:gd name="connsiteX29" fmla="*/ 168497 w 276225"/>
                    <a:gd name="connsiteY29" fmla="*/ 199930 h 276225"/>
                    <a:gd name="connsiteX30" fmla="*/ 162020 w 276225"/>
                    <a:gd name="connsiteY30" fmla="*/ 185071 h 276225"/>
                    <a:gd name="connsiteX31" fmla="*/ 181166 w 276225"/>
                    <a:gd name="connsiteY31" fmla="*/ 181070 h 276225"/>
                    <a:gd name="connsiteX32" fmla="*/ 185166 w 276225"/>
                    <a:gd name="connsiteY32" fmla="*/ 162020 h 276225"/>
                    <a:gd name="connsiteX33" fmla="*/ 200120 w 276225"/>
                    <a:gd name="connsiteY33" fmla="*/ 168497 h 276225"/>
                    <a:gd name="connsiteX34" fmla="*/ 232315 w 276225"/>
                    <a:gd name="connsiteY34" fmla="*/ 200787 h 276225"/>
                    <a:gd name="connsiteX35" fmla="*/ 232315 w 276225"/>
                    <a:gd name="connsiteY35" fmla="*/ 232219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225" h="276225">
                      <a:moveTo>
                        <a:pt x="255937" y="177070"/>
                      </a:moveTo>
                      <a:lnTo>
                        <a:pt x="223647" y="144780"/>
                      </a:lnTo>
                      <a:cubicBezTo>
                        <a:pt x="203073" y="124206"/>
                        <a:pt x="178785" y="124111"/>
                        <a:pt x="159830" y="134588"/>
                      </a:cubicBezTo>
                      <a:lnTo>
                        <a:pt x="144209" y="118967"/>
                      </a:lnTo>
                      <a:cubicBezTo>
                        <a:pt x="154019" y="99060"/>
                        <a:pt x="152400" y="73533"/>
                        <a:pt x="133731" y="54959"/>
                      </a:cubicBezTo>
                      <a:lnTo>
                        <a:pt x="102203" y="23431"/>
                      </a:lnTo>
                      <a:cubicBezTo>
                        <a:pt x="80486" y="1715"/>
                        <a:pt x="45149" y="1715"/>
                        <a:pt x="23431" y="23431"/>
                      </a:cubicBezTo>
                      <a:cubicBezTo>
                        <a:pt x="1715" y="45148"/>
                        <a:pt x="1715" y="80486"/>
                        <a:pt x="23431" y="102203"/>
                      </a:cubicBezTo>
                      <a:lnTo>
                        <a:pt x="54960" y="133731"/>
                      </a:lnTo>
                      <a:cubicBezTo>
                        <a:pt x="65532" y="144304"/>
                        <a:pt x="79820" y="150019"/>
                        <a:pt x="94488" y="150019"/>
                      </a:cubicBezTo>
                      <a:cubicBezTo>
                        <a:pt x="103632" y="150019"/>
                        <a:pt x="111919" y="147923"/>
                        <a:pt x="119158" y="144304"/>
                      </a:cubicBezTo>
                      <a:lnTo>
                        <a:pt x="134969" y="160115"/>
                      </a:lnTo>
                      <a:cubicBezTo>
                        <a:pt x="124778" y="179356"/>
                        <a:pt x="125063" y="203740"/>
                        <a:pt x="144971" y="223647"/>
                      </a:cubicBezTo>
                      <a:lnTo>
                        <a:pt x="177260" y="255937"/>
                      </a:lnTo>
                      <a:cubicBezTo>
                        <a:pt x="198977" y="277749"/>
                        <a:pt x="234315" y="277749"/>
                        <a:pt x="256032" y="255937"/>
                      </a:cubicBezTo>
                      <a:cubicBezTo>
                        <a:pt x="277749" y="234124"/>
                        <a:pt x="277749" y="198787"/>
                        <a:pt x="255937" y="177070"/>
                      </a:cubicBezTo>
                      <a:close/>
                      <a:moveTo>
                        <a:pt x="47054" y="78486"/>
                      </a:moveTo>
                      <a:cubicBezTo>
                        <a:pt x="38386" y="69818"/>
                        <a:pt x="38386" y="55626"/>
                        <a:pt x="47054" y="46958"/>
                      </a:cubicBezTo>
                      <a:cubicBezTo>
                        <a:pt x="55721" y="38290"/>
                        <a:pt x="69914" y="38290"/>
                        <a:pt x="78581" y="46958"/>
                      </a:cubicBezTo>
                      <a:lnTo>
                        <a:pt x="110109" y="78486"/>
                      </a:lnTo>
                      <a:cubicBezTo>
                        <a:pt x="114777" y="83153"/>
                        <a:pt x="116681" y="88392"/>
                        <a:pt x="116777" y="93440"/>
                      </a:cubicBezTo>
                      <a:cubicBezTo>
                        <a:pt x="114681" y="92583"/>
                        <a:pt x="112490" y="92202"/>
                        <a:pt x="110109" y="92202"/>
                      </a:cubicBezTo>
                      <a:cubicBezTo>
                        <a:pt x="105347" y="92202"/>
                        <a:pt x="100870" y="94012"/>
                        <a:pt x="97536" y="97441"/>
                      </a:cubicBezTo>
                      <a:cubicBezTo>
                        <a:pt x="94202" y="100774"/>
                        <a:pt x="92297" y="105251"/>
                        <a:pt x="92297" y="110014"/>
                      </a:cubicBezTo>
                      <a:cubicBezTo>
                        <a:pt x="92297" y="112395"/>
                        <a:pt x="92774" y="114776"/>
                        <a:pt x="93631" y="116872"/>
                      </a:cubicBezTo>
                      <a:cubicBezTo>
                        <a:pt x="88583" y="116777"/>
                        <a:pt x="83344" y="114776"/>
                        <a:pt x="78581" y="110014"/>
                      </a:cubicBezTo>
                      <a:lnTo>
                        <a:pt x="47054" y="78486"/>
                      </a:lnTo>
                      <a:close/>
                      <a:moveTo>
                        <a:pt x="232315" y="232219"/>
                      </a:moveTo>
                      <a:cubicBezTo>
                        <a:pt x="223552" y="240982"/>
                        <a:pt x="209550" y="240982"/>
                        <a:pt x="200787" y="232219"/>
                      </a:cubicBezTo>
                      <a:lnTo>
                        <a:pt x="168497" y="199930"/>
                      </a:lnTo>
                      <a:cubicBezTo>
                        <a:pt x="164497" y="195929"/>
                        <a:pt x="162211" y="190595"/>
                        <a:pt x="162020" y="185071"/>
                      </a:cubicBezTo>
                      <a:cubicBezTo>
                        <a:pt x="168021" y="187452"/>
                        <a:pt x="175260" y="186499"/>
                        <a:pt x="181166" y="181070"/>
                      </a:cubicBezTo>
                      <a:cubicBezTo>
                        <a:pt x="186309" y="175927"/>
                        <a:pt x="187643" y="168402"/>
                        <a:pt x="185166" y="162020"/>
                      </a:cubicBezTo>
                      <a:cubicBezTo>
                        <a:pt x="190786" y="162211"/>
                        <a:pt x="196120" y="164592"/>
                        <a:pt x="200120" y="168497"/>
                      </a:cubicBezTo>
                      <a:lnTo>
                        <a:pt x="232315" y="200787"/>
                      </a:lnTo>
                      <a:cubicBezTo>
                        <a:pt x="241078" y="209455"/>
                        <a:pt x="241078" y="223456"/>
                        <a:pt x="232315" y="232219"/>
                      </a:cubicBezTo>
                      <a:close/>
                    </a:path>
                  </a:pathLst>
                </a:custGeom>
                <a:solidFill>
                  <a:schemeClr val="accent1">
                    <a:lumMod val="50000"/>
                  </a:schemeClr>
                </a:solidFill>
                <a:ln w="9525" cap="flat">
                  <a:solidFill>
                    <a:schemeClr val="tx2"/>
                  </a:solidFill>
                  <a:prstDash val="solid"/>
                  <a:miter/>
                </a:ln>
              </p:spPr>
              <p:txBody>
                <a:bodyPr rtlCol="0" anchor="ctr"/>
                <a:lstStyle/>
                <a:p>
                  <a:pPr marL="0" marR="0" lvl="0" indent="0" defTabSz="914400" eaLnBrk="1" fontAlgn="auto" latinLnBrk="1"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Montserrat Light"/>
                  </a:endParaRPr>
                </a:p>
              </p:txBody>
            </p:sp>
          </p:grpSp>
        </p:grpSp>
      </p:grpSp>
      <p:cxnSp>
        <p:nvCxnSpPr>
          <p:cNvPr id="58" name="i$liḋe-Straight Connector 29"/>
          <p:cNvCxnSpPr/>
          <p:nvPr/>
        </p:nvCxnSpPr>
        <p:spPr>
          <a:xfrm flipH="1" flipV="1">
            <a:off x="1742001" y="2846582"/>
            <a:ext cx="6274" cy="35359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59" name="i$liḋe-Straight Connector 29"/>
          <p:cNvCxnSpPr/>
          <p:nvPr/>
        </p:nvCxnSpPr>
        <p:spPr>
          <a:xfrm flipH="1" flipV="1">
            <a:off x="3781439" y="4038845"/>
            <a:ext cx="6274" cy="35359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0" name="i$liḋe-Straight Connector 29"/>
          <p:cNvCxnSpPr/>
          <p:nvPr/>
        </p:nvCxnSpPr>
        <p:spPr>
          <a:xfrm flipH="1" flipV="1">
            <a:off x="7956169" y="4002637"/>
            <a:ext cx="6274" cy="35359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1" name="i$liḋe-Straight Connector 29"/>
          <p:cNvCxnSpPr/>
          <p:nvPr/>
        </p:nvCxnSpPr>
        <p:spPr>
          <a:xfrm flipH="1" flipV="1">
            <a:off x="10062484" y="2890338"/>
            <a:ext cx="6274" cy="35359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cxnSp>
        <p:nvCxnSpPr>
          <p:cNvPr id="62" name="i$liḋe-Straight Connector 29"/>
          <p:cNvCxnSpPr/>
          <p:nvPr/>
        </p:nvCxnSpPr>
        <p:spPr>
          <a:xfrm flipH="1" flipV="1">
            <a:off x="5795009" y="2888019"/>
            <a:ext cx="6274" cy="353593"/>
          </a:xfrm>
          <a:prstGeom prst="line">
            <a:avLst/>
          </a:prstGeom>
          <a:ln w="19050" cap="rnd">
            <a:solidFill>
              <a:schemeClr val="tx2"/>
            </a:solidFill>
            <a:prstDash val="sysDot"/>
            <a:round/>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853088" y="98216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a:ln>
                  <a:noFill/>
                </a:ln>
                <a:solidFill>
                  <a:srgbClr val="21273E"/>
                </a:solidFill>
                <a:effectLst/>
                <a:uLnTx/>
                <a:uFillTx/>
                <a:latin typeface="微软雅黑" panose="020B0503020204020204" charset="-122"/>
                <a:ea typeface="微软雅黑" panose="020B0503020204020204" charset="-122"/>
                <a:cs typeface="+mn-ea"/>
                <a:sym typeface="+mn-lt"/>
              </a:rPr>
              <a:t>重点任务</a:t>
            </a:r>
            <a:endPar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endParaRP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83" name="文本框 82"/>
          <p:cNvSpPr txBox="1"/>
          <p:nvPr/>
        </p:nvSpPr>
        <p:spPr>
          <a:xfrm>
            <a:off x="2486950" y="443656"/>
            <a:ext cx="6999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lvl="0" fontAlgn="base">
              <a:spcBef>
                <a:spcPct val="0"/>
              </a:spcBef>
              <a:spcAft>
                <a:spcPct val="0"/>
              </a:spcAft>
              <a:defRPr sz="2400">
                <a:solidFill>
                  <a:srgbClr val="2C344B"/>
                </a:solidFill>
                <a:latin typeface="微软雅黑" panose="020B0503020204020204" charset="-122"/>
                <a:ea typeface="微软雅黑" panose="020B0503020204020204" charset="-122"/>
                <a:cs typeface="+mn-ea"/>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2026-2030</a:t>
            </a:r>
            <a:r>
              <a:rPr kumimoji="0" lang="zh-CN" altLang="en-US"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年：持续提升价值链，不断完善生态链</a:t>
            </a:r>
            <a:endParaRPr kumimoji="0" lang="zh-CN"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endParaRPr>
          </a:p>
        </p:txBody>
      </p:sp>
      <p:sp>
        <p:nvSpPr>
          <p:cNvPr id="10" name="五边形 18"/>
          <p:cNvSpPr/>
          <p:nvPr/>
        </p:nvSpPr>
        <p:spPr>
          <a:xfrm rot="5400000">
            <a:off x="4278308" y="4052005"/>
            <a:ext cx="3402671" cy="1619251"/>
          </a:xfrm>
          <a:prstGeom prst="homePlate">
            <a:avLst>
              <a:gd name="adj" fmla="val 23462"/>
            </a:avLst>
          </a:prstGeom>
          <a:solidFill>
            <a:schemeClr val="tx2">
              <a:lumMod val="60000"/>
              <a:lumOff val="40000"/>
            </a:schemeClr>
          </a:soli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sp>
        <p:nvSpPr>
          <p:cNvPr id="13" name="五边形 32"/>
          <p:cNvSpPr/>
          <p:nvPr/>
        </p:nvSpPr>
        <p:spPr>
          <a:xfrm rot="5400000">
            <a:off x="4736328" y="2134050"/>
            <a:ext cx="2486631" cy="1619251"/>
          </a:xfrm>
          <a:prstGeom prst="homePlate">
            <a:avLst>
              <a:gd name="adj" fmla="val 29933"/>
            </a:avLst>
          </a:prstGeom>
          <a:solidFill>
            <a:schemeClr val="tx2">
              <a:lumMod val="40000"/>
              <a:lumOff val="60000"/>
            </a:schemeClr>
          </a:soli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15" name="矩形 14"/>
          <p:cNvSpPr/>
          <p:nvPr/>
        </p:nvSpPr>
        <p:spPr>
          <a:xfrm>
            <a:off x="5648110" y="2354683"/>
            <a:ext cx="618895" cy="461665"/>
          </a:xfrm>
          <a:prstGeom prst="rect">
            <a:avLst/>
          </a:prstGeom>
        </p:spPr>
        <p:txBody>
          <a:bodyPr wrap="square">
            <a:spAutoFit/>
          </a:bodyPr>
          <a:lstStyle/>
          <a:p>
            <a:pPr algn="ctr"/>
            <a:r>
              <a:rPr lang="en-US" altLang="zh-CN" sz="2400" b="1" dirty="0">
                <a:solidFill>
                  <a:schemeClr val="bg1"/>
                </a:solidFill>
                <a:cs typeface="+mn-ea"/>
                <a:sym typeface="+mn-lt"/>
              </a:rPr>
              <a:t>01</a:t>
            </a:r>
            <a:endParaRPr lang="zh-CN" altLang="en-US" sz="2400" b="1" dirty="0">
              <a:solidFill>
                <a:schemeClr val="bg1"/>
              </a:solidFill>
              <a:cs typeface="+mn-ea"/>
              <a:sym typeface="+mn-lt"/>
            </a:endParaRPr>
          </a:p>
        </p:txBody>
      </p:sp>
      <p:sp>
        <p:nvSpPr>
          <p:cNvPr id="17" name="矩形 16"/>
          <p:cNvSpPr/>
          <p:nvPr/>
        </p:nvSpPr>
        <p:spPr>
          <a:xfrm>
            <a:off x="5670195" y="4682481"/>
            <a:ext cx="618895" cy="461665"/>
          </a:xfrm>
          <a:prstGeom prst="rect">
            <a:avLst/>
          </a:prstGeom>
        </p:spPr>
        <p:txBody>
          <a:bodyPr wrap="square">
            <a:spAutoFit/>
          </a:bodyPr>
          <a:lstStyle/>
          <a:p>
            <a:pPr algn="ctr"/>
            <a:r>
              <a:rPr lang="en-US" altLang="zh-CN" sz="2400" b="1" dirty="0">
                <a:solidFill>
                  <a:schemeClr val="bg1"/>
                </a:solidFill>
                <a:cs typeface="+mn-ea"/>
                <a:sym typeface="+mn-lt"/>
              </a:rPr>
              <a:t>02</a:t>
            </a:r>
            <a:endParaRPr lang="zh-CN" altLang="en-US" sz="2400" b="1" dirty="0">
              <a:solidFill>
                <a:schemeClr val="bg1"/>
              </a:solidFill>
              <a:cs typeface="+mn-ea"/>
              <a:sym typeface="+mn-lt"/>
            </a:endParaRPr>
          </a:p>
        </p:txBody>
      </p:sp>
      <p:sp>
        <p:nvSpPr>
          <p:cNvPr id="20" name="矩形 19"/>
          <p:cNvSpPr/>
          <p:nvPr/>
        </p:nvSpPr>
        <p:spPr>
          <a:xfrm>
            <a:off x="5169163" y="5318486"/>
            <a:ext cx="1620957" cy="338554"/>
          </a:xfrm>
          <a:prstGeom prst="rect">
            <a:avLst/>
          </a:prstGeom>
        </p:spPr>
        <p:txBody>
          <a:bodyPr wrap="none">
            <a:spAutoFit/>
          </a:bodyPr>
          <a:lstStyle/>
          <a:p>
            <a:r>
              <a:rPr lang="zh-CN" altLang="en-US" sz="1600" b="1" dirty="0">
                <a:solidFill>
                  <a:schemeClr val="bg1"/>
                </a:solidFill>
                <a:cs typeface="+mn-ea"/>
                <a:sym typeface="+mn-lt"/>
              </a:rPr>
              <a:t>不断完善生态链</a:t>
            </a:r>
          </a:p>
        </p:txBody>
      </p:sp>
      <p:sp>
        <p:nvSpPr>
          <p:cNvPr id="22" name="矩形 21"/>
          <p:cNvSpPr/>
          <p:nvPr/>
        </p:nvSpPr>
        <p:spPr>
          <a:xfrm>
            <a:off x="5169163" y="2997296"/>
            <a:ext cx="1620957" cy="338554"/>
          </a:xfrm>
          <a:prstGeom prst="rect">
            <a:avLst/>
          </a:prstGeom>
        </p:spPr>
        <p:txBody>
          <a:bodyPr wrap="none">
            <a:spAutoFit/>
          </a:bodyPr>
          <a:lstStyle/>
          <a:p>
            <a:r>
              <a:rPr lang="zh-CN" altLang="en-US" sz="1600" b="1" dirty="0">
                <a:solidFill>
                  <a:schemeClr val="bg1"/>
                </a:solidFill>
                <a:cs typeface="+mn-ea"/>
                <a:sym typeface="+mn-lt"/>
              </a:rPr>
              <a:t>持续提升价值链</a:t>
            </a:r>
          </a:p>
        </p:txBody>
      </p:sp>
      <p:sp>
        <p:nvSpPr>
          <p:cNvPr id="23" name="文本框 22"/>
          <p:cNvSpPr txBox="1"/>
          <p:nvPr/>
        </p:nvSpPr>
        <p:spPr>
          <a:xfrm>
            <a:off x="382205" y="2633702"/>
            <a:ext cx="3791199" cy="1673920"/>
          </a:xfrm>
          <a:prstGeom prst="rect">
            <a:avLst/>
          </a:prstGeom>
          <a:noFill/>
        </p:spPr>
        <p:txBody>
          <a:bodyPr wrap="square">
            <a:spAutoFit/>
          </a:bodyPr>
          <a:lstStyle/>
          <a:p>
            <a:pPr marL="444500" indent="-285750">
              <a:lnSpc>
                <a:spcPts val="3200"/>
              </a:lnSpc>
              <a:buFont typeface="Wingdings" panose="05000000000000000000" pitchFamily="2" charset="2"/>
              <a:buChar char="l"/>
            </a:pPr>
            <a:r>
              <a:rPr lang="zh-CN" altLang="zh-CN" sz="1400" kern="100" spc="-30" dirty="0">
                <a:effectLst/>
                <a:latin typeface="微软雅黑" panose="020B0503020204020204" charset="-122"/>
                <a:ea typeface="微软雅黑" panose="020B0503020204020204" charset="-122"/>
                <a:cs typeface="Times New Roman" panose="02020603050405020304" pitchFamily="18" charset="0"/>
              </a:rPr>
              <a:t>制定科学仪器和传感器产业化专项政策，动态评估传感器产品产业化推进效果并调整支持策略，引导传感器产品与技术不断迭代发展</a:t>
            </a:r>
            <a:endParaRPr lang="en-US" altLang="zh-CN" sz="1400" kern="100" spc="-30" dirty="0">
              <a:effectLst/>
              <a:latin typeface="微软雅黑" panose="020B0503020204020204" charset="-122"/>
              <a:ea typeface="微软雅黑" panose="020B0503020204020204" charset="-122"/>
              <a:cs typeface="Times New Roman" panose="02020603050405020304" pitchFamily="18" charset="0"/>
            </a:endParaRPr>
          </a:p>
        </p:txBody>
      </p:sp>
      <p:sp>
        <p:nvSpPr>
          <p:cNvPr id="24" name="文本框 23"/>
          <p:cNvSpPr txBox="1"/>
          <p:nvPr/>
        </p:nvSpPr>
        <p:spPr>
          <a:xfrm>
            <a:off x="7734775" y="2633702"/>
            <a:ext cx="3817734" cy="1673920"/>
          </a:xfrm>
          <a:prstGeom prst="rect">
            <a:avLst/>
          </a:prstGeom>
          <a:noFill/>
        </p:spPr>
        <p:txBody>
          <a:bodyPr wrap="square">
            <a:spAutoFit/>
          </a:bodyPr>
          <a:lstStyle>
            <a:defPPr>
              <a:defRPr lang="zh-CN"/>
            </a:defPPr>
            <a:lvl1pPr marL="158750" indent="441960" algn="just">
              <a:lnSpc>
                <a:spcPts val="3200"/>
              </a:lnSpc>
              <a:defRPr kern="100" spc="-30">
                <a:effectLst/>
                <a:latin typeface="微软雅黑" panose="020B0503020204020204" charset="-122"/>
                <a:ea typeface="微软雅黑" panose="020B0503020204020204" charset="-122"/>
                <a:cs typeface="Times New Roman" panose="02020603050405020304" pitchFamily="18" charset="0"/>
              </a:defRPr>
            </a:lvl1pPr>
          </a:lstStyle>
          <a:p>
            <a:pPr marL="444500" indent="-285750">
              <a:buFont typeface="Wingdings" panose="05000000000000000000" pitchFamily="2" charset="2"/>
              <a:buChar char="l"/>
            </a:pPr>
            <a:r>
              <a:rPr lang="zh-CN" altLang="zh-CN" sz="1400" dirty="0"/>
              <a:t>联合行业组织和重点企业，发挥政府采购扶持自主创新作用，打造</a:t>
            </a:r>
            <a:r>
              <a:rPr lang="en-US" altLang="zh-CN" sz="1400" dirty="0"/>
              <a:t>2-3</a:t>
            </a:r>
            <a:r>
              <a:rPr lang="zh-CN" altLang="zh-CN" sz="1400" dirty="0"/>
              <a:t>个传感器领域的国际知名品牌，实现传感器百亿产值目标</a:t>
            </a:r>
            <a:endParaRPr lang="zh-CN" altLang="en-US" sz="1400" dirty="0"/>
          </a:p>
        </p:txBody>
      </p:sp>
      <p:sp>
        <p:nvSpPr>
          <p:cNvPr id="25" name="椭圆 24"/>
          <p:cNvSpPr/>
          <p:nvPr/>
        </p:nvSpPr>
        <p:spPr>
          <a:xfrm>
            <a:off x="3750743" y="1527071"/>
            <a:ext cx="1115632" cy="1109883"/>
          </a:xfrm>
          <a:prstGeom prst="ellipse">
            <a:avLst/>
          </a:prstGeom>
          <a:gradFill>
            <a:gsLst>
              <a:gs pos="0">
                <a:srgbClr val="2C344B"/>
              </a:gs>
              <a:gs pos="100000">
                <a:srgbClr val="21273E"/>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grpSp>
        <p:nvGrpSpPr>
          <p:cNvPr id="26" name="그룹 283"/>
          <p:cNvGrpSpPr/>
          <p:nvPr/>
        </p:nvGrpSpPr>
        <p:grpSpPr>
          <a:xfrm>
            <a:off x="4032967" y="1779657"/>
            <a:ext cx="555889" cy="575026"/>
            <a:chOff x="5446410" y="2899243"/>
            <a:chExt cx="392389" cy="386748"/>
          </a:xfrm>
          <a:solidFill>
            <a:srgbClr val="FAFBFC"/>
          </a:solidFill>
        </p:grpSpPr>
        <p:sp>
          <p:nvSpPr>
            <p:cNvPr id="27" name="자유형: 도형 284"/>
            <p:cNvSpPr/>
            <p:nvPr/>
          </p:nvSpPr>
          <p:spPr>
            <a:xfrm>
              <a:off x="5446410" y="3085966"/>
              <a:ext cx="180975" cy="200025"/>
            </a:xfrm>
            <a:custGeom>
              <a:avLst/>
              <a:gdLst>
                <a:gd name="connsiteX0" fmla="*/ 115229 w 180975"/>
                <a:gd name="connsiteY0" fmla="*/ 135008 h 200025"/>
                <a:gd name="connsiteX1" fmla="*/ 108275 w 180975"/>
                <a:gd name="connsiteY1" fmla="*/ 131198 h 200025"/>
                <a:gd name="connsiteX2" fmla="*/ 89797 w 180975"/>
                <a:gd name="connsiteY2" fmla="*/ 149676 h 200025"/>
                <a:gd name="connsiteX3" fmla="*/ 58269 w 180975"/>
                <a:gd name="connsiteY3" fmla="*/ 149676 h 200025"/>
                <a:gd name="connsiteX4" fmla="*/ 58269 w 180975"/>
                <a:gd name="connsiteY4" fmla="*/ 118148 h 200025"/>
                <a:gd name="connsiteX5" fmla="*/ 116372 w 180975"/>
                <a:gd name="connsiteY5" fmla="*/ 60046 h 200025"/>
                <a:gd name="connsiteX6" fmla="*/ 143518 w 180975"/>
                <a:gd name="connsiteY6" fmla="*/ 56903 h 200025"/>
                <a:gd name="connsiteX7" fmla="*/ 147614 w 180975"/>
                <a:gd name="connsiteY7" fmla="*/ 60046 h 200025"/>
                <a:gd name="connsiteX8" fmla="*/ 147899 w 180975"/>
                <a:gd name="connsiteY8" fmla="*/ 60332 h 200025"/>
                <a:gd name="connsiteX9" fmla="*/ 181523 w 180975"/>
                <a:gd name="connsiteY9" fmla="*/ 26708 h 200025"/>
                <a:gd name="connsiteX10" fmla="*/ 181332 w 180975"/>
                <a:gd name="connsiteY10" fmla="*/ 26518 h 200025"/>
                <a:gd name="connsiteX11" fmla="*/ 162854 w 180975"/>
                <a:gd name="connsiteY11" fmla="*/ 13469 h 200025"/>
                <a:gd name="connsiteX12" fmla="*/ 86654 w 180975"/>
                <a:gd name="connsiteY12" fmla="*/ 26518 h 200025"/>
                <a:gd name="connsiteX13" fmla="*/ 26646 w 180975"/>
                <a:gd name="connsiteY13" fmla="*/ 86525 h 200025"/>
                <a:gd name="connsiteX14" fmla="*/ 26646 w 180975"/>
                <a:gd name="connsiteY14" fmla="*/ 181109 h 200025"/>
                <a:gd name="connsiteX15" fmla="*/ 121229 w 180975"/>
                <a:gd name="connsiteY15" fmla="*/ 181109 h 200025"/>
                <a:gd name="connsiteX16" fmla="*/ 158948 w 180975"/>
                <a:gd name="connsiteY16" fmla="*/ 143390 h 200025"/>
                <a:gd name="connsiteX17" fmla="*/ 115229 w 180975"/>
                <a:gd name="connsiteY17" fmla="*/ 13500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200025">
                  <a:moveTo>
                    <a:pt x="115229" y="135008"/>
                  </a:moveTo>
                  <a:cubicBezTo>
                    <a:pt x="112847" y="133865"/>
                    <a:pt x="110657" y="132626"/>
                    <a:pt x="108275" y="131198"/>
                  </a:cubicBezTo>
                  <a:lnTo>
                    <a:pt x="89797" y="149676"/>
                  </a:lnTo>
                  <a:cubicBezTo>
                    <a:pt x="81129" y="158344"/>
                    <a:pt x="66937" y="158344"/>
                    <a:pt x="58269" y="149676"/>
                  </a:cubicBezTo>
                  <a:cubicBezTo>
                    <a:pt x="49602" y="141008"/>
                    <a:pt x="49602" y="126816"/>
                    <a:pt x="58269" y="118148"/>
                  </a:cubicBezTo>
                  <a:lnTo>
                    <a:pt x="116372" y="60046"/>
                  </a:lnTo>
                  <a:cubicBezTo>
                    <a:pt x="123515" y="52902"/>
                    <a:pt x="135041" y="51378"/>
                    <a:pt x="143518" y="56903"/>
                  </a:cubicBezTo>
                  <a:cubicBezTo>
                    <a:pt x="145137" y="57855"/>
                    <a:pt x="146375" y="58808"/>
                    <a:pt x="147614" y="60046"/>
                  </a:cubicBezTo>
                  <a:cubicBezTo>
                    <a:pt x="147804" y="60236"/>
                    <a:pt x="147804" y="60236"/>
                    <a:pt x="147899" y="60332"/>
                  </a:cubicBezTo>
                  <a:lnTo>
                    <a:pt x="181523" y="26708"/>
                  </a:lnTo>
                  <a:lnTo>
                    <a:pt x="181332" y="26518"/>
                  </a:lnTo>
                  <a:cubicBezTo>
                    <a:pt x="175808" y="20993"/>
                    <a:pt x="169712" y="16707"/>
                    <a:pt x="162854" y="13469"/>
                  </a:cubicBezTo>
                  <a:cubicBezTo>
                    <a:pt x="136755" y="1181"/>
                    <a:pt x="105799" y="7468"/>
                    <a:pt x="86654" y="26518"/>
                  </a:cubicBezTo>
                  <a:lnTo>
                    <a:pt x="26646" y="86525"/>
                  </a:lnTo>
                  <a:cubicBezTo>
                    <a:pt x="643" y="112529"/>
                    <a:pt x="643" y="155105"/>
                    <a:pt x="26646" y="181109"/>
                  </a:cubicBezTo>
                  <a:cubicBezTo>
                    <a:pt x="52649" y="207112"/>
                    <a:pt x="95226" y="207112"/>
                    <a:pt x="121229" y="181109"/>
                  </a:cubicBezTo>
                  <a:lnTo>
                    <a:pt x="158948" y="143390"/>
                  </a:lnTo>
                  <a:cubicBezTo>
                    <a:pt x="144280" y="144437"/>
                    <a:pt x="129326" y="141485"/>
                    <a:pt x="115229" y="135008"/>
                  </a:cubicBezTo>
                  <a:close/>
                </a:path>
              </a:pathLst>
            </a:custGeom>
            <a:grpFill/>
            <a:ln w="9525" cap="flat">
              <a:noFill/>
              <a:prstDash val="solid"/>
              <a:miter/>
            </a:ln>
          </p:spPr>
          <p:txBody>
            <a:bodyPr rtlCol="0" anchor="ctr"/>
            <a:lstStyle/>
            <a:p>
              <a:pPr latinLnBrk="1"/>
              <a:endParaRPr lang="ko-KR" altLang="en-US">
                <a:solidFill>
                  <a:srgbClr val="FAFBFC"/>
                </a:solidFill>
                <a:latin typeface="Times New Roman" panose="02020603050405020304"/>
              </a:endParaRPr>
            </a:p>
          </p:txBody>
        </p:sp>
        <p:sp>
          <p:nvSpPr>
            <p:cNvPr id="29" name="자유형: 도형 285"/>
            <p:cNvSpPr/>
            <p:nvPr/>
          </p:nvSpPr>
          <p:spPr>
            <a:xfrm>
              <a:off x="5567544" y="3024282"/>
              <a:ext cx="57150" cy="57150"/>
            </a:xfrm>
            <a:custGeom>
              <a:avLst/>
              <a:gdLst>
                <a:gd name="connsiteX0" fmla="*/ 51245 w 57150"/>
                <a:gd name="connsiteY0" fmla="*/ 55054 h 57150"/>
                <a:gd name="connsiteX1" fmla="*/ 58198 w 57150"/>
                <a:gd name="connsiteY1" fmla="*/ 58865 h 57150"/>
                <a:gd name="connsiteX2" fmla="*/ 58960 w 57150"/>
                <a:gd name="connsiteY2" fmla="*/ 58103 h 57150"/>
                <a:gd name="connsiteX3" fmla="*/ 55340 w 57150"/>
                <a:gd name="connsiteY3" fmla="*/ 51625 h 57150"/>
                <a:gd name="connsiteX4" fmla="*/ 46863 w 57150"/>
                <a:gd name="connsiteY4" fmla="*/ 7144 h 57150"/>
                <a:gd name="connsiteX5" fmla="*/ 7144 w 57150"/>
                <a:gd name="connsiteY5" fmla="*/ 46863 h 57150"/>
                <a:gd name="connsiteX6" fmla="*/ 51245 w 57150"/>
                <a:gd name="connsiteY6" fmla="*/ 550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51245" y="55054"/>
                  </a:moveTo>
                  <a:cubicBezTo>
                    <a:pt x="53626" y="56198"/>
                    <a:pt x="55817" y="57436"/>
                    <a:pt x="58198" y="58865"/>
                  </a:cubicBezTo>
                  <a:lnTo>
                    <a:pt x="58960" y="58103"/>
                  </a:lnTo>
                  <a:cubicBezTo>
                    <a:pt x="57721" y="56198"/>
                    <a:pt x="56388" y="54007"/>
                    <a:pt x="55340" y="51625"/>
                  </a:cubicBezTo>
                  <a:cubicBezTo>
                    <a:pt x="48578" y="37243"/>
                    <a:pt x="45529" y="22003"/>
                    <a:pt x="46863" y="7144"/>
                  </a:cubicBezTo>
                  <a:lnTo>
                    <a:pt x="7144" y="46863"/>
                  </a:lnTo>
                  <a:cubicBezTo>
                    <a:pt x="22003" y="45815"/>
                    <a:pt x="37052" y="48482"/>
                    <a:pt x="51245" y="55054"/>
                  </a:cubicBezTo>
                  <a:close/>
                </a:path>
              </a:pathLst>
            </a:custGeom>
            <a:grpFill/>
            <a:ln w="9525" cap="flat">
              <a:noFill/>
              <a:prstDash val="solid"/>
              <a:miter/>
            </a:ln>
          </p:spPr>
          <p:txBody>
            <a:bodyPr rtlCol="0" anchor="ctr"/>
            <a:lstStyle/>
            <a:p>
              <a:pPr latinLnBrk="1"/>
              <a:endParaRPr lang="ko-KR" altLang="en-US">
                <a:solidFill>
                  <a:srgbClr val="FAFBFC"/>
                </a:solidFill>
                <a:latin typeface="Times New Roman" panose="02020603050405020304"/>
              </a:endParaRPr>
            </a:p>
          </p:txBody>
        </p:sp>
        <p:sp>
          <p:nvSpPr>
            <p:cNvPr id="30" name="자유형: 도형 286"/>
            <p:cNvSpPr/>
            <p:nvPr/>
          </p:nvSpPr>
          <p:spPr>
            <a:xfrm>
              <a:off x="5629249" y="2899243"/>
              <a:ext cx="209550" cy="190500"/>
            </a:xfrm>
            <a:custGeom>
              <a:avLst/>
              <a:gdLst>
                <a:gd name="connsiteX0" fmla="*/ 185279 w 209550"/>
                <a:gd name="connsiteY0" fmla="*/ 26646 h 190500"/>
                <a:gd name="connsiteX1" fmla="*/ 90696 w 209550"/>
                <a:gd name="connsiteY1" fmla="*/ 26646 h 190500"/>
                <a:gd name="connsiteX2" fmla="*/ 26783 w 209550"/>
                <a:gd name="connsiteY2" fmla="*/ 90559 h 190500"/>
                <a:gd name="connsiteX3" fmla="*/ 13733 w 209550"/>
                <a:gd name="connsiteY3" fmla="*/ 166759 h 190500"/>
                <a:gd name="connsiteX4" fmla="*/ 26783 w 209550"/>
                <a:gd name="connsiteY4" fmla="*/ 185238 h 190500"/>
                <a:gd name="connsiteX5" fmla="*/ 60406 w 209550"/>
                <a:gd name="connsiteY5" fmla="*/ 151614 h 190500"/>
                <a:gd name="connsiteX6" fmla="*/ 60215 w 209550"/>
                <a:gd name="connsiteY6" fmla="*/ 120277 h 190500"/>
                <a:gd name="connsiteX7" fmla="*/ 122223 w 209550"/>
                <a:gd name="connsiteY7" fmla="*/ 58269 h 190500"/>
                <a:gd name="connsiteX8" fmla="*/ 153751 w 209550"/>
                <a:gd name="connsiteY8" fmla="*/ 58269 h 190500"/>
                <a:gd name="connsiteX9" fmla="*/ 152227 w 209550"/>
                <a:gd name="connsiteY9" fmla="*/ 91321 h 190500"/>
                <a:gd name="connsiteX10" fmla="*/ 133653 w 209550"/>
                <a:gd name="connsiteY10" fmla="*/ 109895 h 190500"/>
                <a:gd name="connsiteX11" fmla="*/ 137558 w 209550"/>
                <a:gd name="connsiteY11" fmla="*/ 117610 h 190500"/>
                <a:gd name="connsiteX12" fmla="*/ 145940 w 209550"/>
                <a:gd name="connsiteY12" fmla="*/ 160663 h 190500"/>
                <a:gd name="connsiteX13" fmla="*/ 185279 w 209550"/>
                <a:gd name="connsiteY13" fmla="*/ 121325 h 190500"/>
                <a:gd name="connsiteX14" fmla="*/ 185279 w 209550"/>
                <a:gd name="connsiteY14" fmla="*/ 2664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90500">
                  <a:moveTo>
                    <a:pt x="185279" y="26646"/>
                  </a:moveTo>
                  <a:cubicBezTo>
                    <a:pt x="159275" y="643"/>
                    <a:pt x="116699" y="643"/>
                    <a:pt x="90696" y="26646"/>
                  </a:cubicBezTo>
                  <a:lnTo>
                    <a:pt x="26783" y="90559"/>
                  </a:lnTo>
                  <a:cubicBezTo>
                    <a:pt x="7161" y="110180"/>
                    <a:pt x="1160" y="140565"/>
                    <a:pt x="13733" y="166759"/>
                  </a:cubicBezTo>
                  <a:cubicBezTo>
                    <a:pt x="17067" y="173522"/>
                    <a:pt x="21258" y="179713"/>
                    <a:pt x="26783" y="185238"/>
                  </a:cubicBezTo>
                  <a:lnTo>
                    <a:pt x="60406" y="151614"/>
                  </a:lnTo>
                  <a:cubicBezTo>
                    <a:pt x="51929" y="143137"/>
                    <a:pt x="51167" y="129326"/>
                    <a:pt x="60215" y="120277"/>
                  </a:cubicBezTo>
                  <a:lnTo>
                    <a:pt x="122223" y="58269"/>
                  </a:lnTo>
                  <a:cubicBezTo>
                    <a:pt x="130891" y="49601"/>
                    <a:pt x="145083" y="49601"/>
                    <a:pt x="153751" y="58269"/>
                  </a:cubicBezTo>
                  <a:cubicBezTo>
                    <a:pt x="162418" y="66937"/>
                    <a:pt x="160895" y="82653"/>
                    <a:pt x="152227" y="91321"/>
                  </a:cubicBezTo>
                  <a:lnTo>
                    <a:pt x="133653" y="109895"/>
                  </a:lnTo>
                  <a:cubicBezTo>
                    <a:pt x="135272" y="112371"/>
                    <a:pt x="136511" y="114943"/>
                    <a:pt x="137558" y="117610"/>
                  </a:cubicBezTo>
                  <a:cubicBezTo>
                    <a:pt x="144226" y="130850"/>
                    <a:pt x="146893" y="145804"/>
                    <a:pt x="145940" y="160663"/>
                  </a:cubicBezTo>
                  <a:lnTo>
                    <a:pt x="185279" y="121325"/>
                  </a:lnTo>
                  <a:cubicBezTo>
                    <a:pt x="211282" y="95226"/>
                    <a:pt x="211282" y="52650"/>
                    <a:pt x="185279" y="26646"/>
                  </a:cubicBezTo>
                  <a:close/>
                </a:path>
              </a:pathLst>
            </a:custGeom>
            <a:grpFill/>
            <a:ln w="9525" cap="flat">
              <a:noFill/>
              <a:prstDash val="solid"/>
              <a:miter/>
            </a:ln>
          </p:spPr>
          <p:txBody>
            <a:bodyPr rtlCol="0" anchor="ctr"/>
            <a:lstStyle/>
            <a:p>
              <a:pPr latinLnBrk="1"/>
              <a:endParaRPr lang="ko-KR" altLang="en-US">
                <a:solidFill>
                  <a:srgbClr val="FAFBFC"/>
                </a:solidFill>
                <a:latin typeface="Times New Roman" panose="02020603050405020304"/>
              </a:endParaRPr>
            </a:p>
          </p:txBody>
        </p:sp>
        <p:sp>
          <p:nvSpPr>
            <p:cNvPr id="31" name="자유형: 도형 287"/>
            <p:cNvSpPr/>
            <p:nvPr/>
          </p:nvSpPr>
          <p:spPr>
            <a:xfrm>
              <a:off x="5545541" y="2999898"/>
              <a:ext cx="209550" cy="209550"/>
            </a:xfrm>
            <a:custGeom>
              <a:avLst/>
              <a:gdLst>
                <a:gd name="connsiteX0" fmla="*/ 200787 w 209550"/>
                <a:gd name="connsiteY0" fmla="*/ 25717 h 209550"/>
                <a:gd name="connsiteX1" fmla="*/ 187833 w 209550"/>
                <a:gd name="connsiteY1" fmla="*/ 7144 h 209550"/>
                <a:gd name="connsiteX2" fmla="*/ 154210 w 209550"/>
                <a:gd name="connsiteY2" fmla="*/ 40767 h 209550"/>
                <a:gd name="connsiteX3" fmla="*/ 154400 w 209550"/>
                <a:gd name="connsiteY3" fmla="*/ 72104 h 209550"/>
                <a:gd name="connsiteX4" fmla="*/ 70199 w 209550"/>
                <a:gd name="connsiteY4" fmla="*/ 156305 h 209550"/>
                <a:gd name="connsiteX5" fmla="*/ 55245 w 209550"/>
                <a:gd name="connsiteY5" fmla="*/ 162782 h 209550"/>
                <a:gd name="connsiteX6" fmla="*/ 53816 w 209550"/>
                <a:gd name="connsiteY6" fmla="*/ 162592 h 209550"/>
                <a:gd name="connsiteX7" fmla="*/ 38957 w 209550"/>
                <a:gd name="connsiteY7" fmla="*/ 156305 h 209550"/>
                <a:gd name="connsiteX8" fmla="*/ 7144 w 209550"/>
                <a:gd name="connsiteY8" fmla="*/ 187833 h 209550"/>
                <a:gd name="connsiteX9" fmla="*/ 15812 w 209550"/>
                <a:gd name="connsiteY9" fmla="*/ 195263 h 209550"/>
                <a:gd name="connsiteX10" fmla="*/ 101727 w 209550"/>
                <a:gd name="connsiteY10" fmla="*/ 187833 h 209550"/>
                <a:gd name="connsiteX11" fmla="*/ 187833 w 209550"/>
                <a:gd name="connsiteY11" fmla="*/ 101727 h 209550"/>
                <a:gd name="connsiteX12" fmla="*/ 200787 w 209550"/>
                <a:gd name="connsiteY12" fmla="*/ 2571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09550">
                  <a:moveTo>
                    <a:pt x="200787" y="25717"/>
                  </a:moveTo>
                  <a:cubicBezTo>
                    <a:pt x="197929" y="19050"/>
                    <a:pt x="193358" y="12668"/>
                    <a:pt x="187833" y="7144"/>
                  </a:cubicBezTo>
                  <a:lnTo>
                    <a:pt x="154210" y="40767"/>
                  </a:lnTo>
                  <a:cubicBezTo>
                    <a:pt x="162973" y="49530"/>
                    <a:pt x="162973" y="63532"/>
                    <a:pt x="154400" y="72104"/>
                  </a:cubicBezTo>
                  <a:lnTo>
                    <a:pt x="70199" y="156305"/>
                  </a:lnTo>
                  <a:cubicBezTo>
                    <a:pt x="66294" y="160211"/>
                    <a:pt x="60770" y="162592"/>
                    <a:pt x="55245" y="162782"/>
                  </a:cubicBezTo>
                  <a:cubicBezTo>
                    <a:pt x="54769" y="162973"/>
                    <a:pt x="54293" y="162782"/>
                    <a:pt x="53816" y="162592"/>
                  </a:cubicBezTo>
                  <a:cubicBezTo>
                    <a:pt x="48292" y="162782"/>
                    <a:pt x="42958" y="160211"/>
                    <a:pt x="38957" y="156305"/>
                  </a:cubicBezTo>
                  <a:lnTo>
                    <a:pt x="7144" y="187833"/>
                  </a:lnTo>
                  <a:cubicBezTo>
                    <a:pt x="10001" y="190691"/>
                    <a:pt x="12668" y="193072"/>
                    <a:pt x="15812" y="195263"/>
                  </a:cubicBezTo>
                  <a:cubicBezTo>
                    <a:pt x="42005" y="213550"/>
                    <a:pt x="77914" y="211741"/>
                    <a:pt x="101727" y="187833"/>
                  </a:cubicBezTo>
                  <a:lnTo>
                    <a:pt x="187833" y="101727"/>
                  </a:lnTo>
                  <a:cubicBezTo>
                    <a:pt x="207169" y="82391"/>
                    <a:pt x="213551" y="51625"/>
                    <a:pt x="200787" y="25717"/>
                  </a:cubicBezTo>
                  <a:close/>
                </a:path>
              </a:pathLst>
            </a:custGeom>
            <a:grpFill/>
            <a:ln w="9525" cap="flat">
              <a:noFill/>
              <a:prstDash val="solid"/>
              <a:miter/>
            </a:ln>
          </p:spPr>
          <p:txBody>
            <a:bodyPr rtlCol="0" anchor="ctr"/>
            <a:lstStyle/>
            <a:p>
              <a:pPr latinLnBrk="1"/>
              <a:endParaRPr lang="ko-KR" altLang="en-US">
                <a:solidFill>
                  <a:srgbClr val="FAFBFC"/>
                </a:solidFill>
                <a:latin typeface="Times New Roman" panose="02020603050405020304"/>
              </a:endParaRPr>
            </a:p>
          </p:txBody>
        </p:sp>
      </p:grpSp>
      <p:sp>
        <p:nvSpPr>
          <p:cNvPr id="32" name="椭圆 31"/>
          <p:cNvSpPr/>
          <p:nvPr/>
        </p:nvSpPr>
        <p:spPr>
          <a:xfrm rot="16200000">
            <a:off x="7056076" y="5156197"/>
            <a:ext cx="1115632" cy="1109883"/>
          </a:xfrm>
          <a:prstGeom prst="ellipse">
            <a:avLst/>
          </a:prstGeom>
          <a:gradFill>
            <a:gsLst>
              <a:gs pos="0">
                <a:srgbClr val="2C344B"/>
              </a:gs>
              <a:gs pos="100000">
                <a:srgbClr val="21273E"/>
              </a:gs>
            </a:gsLs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grpSp>
        <p:nvGrpSpPr>
          <p:cNvPr id="33" name="그룹 288"/>
          <p:cNvGrpSpPr/>
          <p:nvPr/>
        </p:nvGrpSpPr>
        <p:grpSpPr>
          <a:xfrm>
            <a:off x="7303889" y="5417771"/>
            <a:ext cx="622427" cy="588453"/>
            <a:chOff x="4775445" y="2903505"/>
            <a:chExt cx="392049" cy="391668"/>
          </a:xfrm>
          <a:solidFill>
            <a:srgbClr val="FAFBFC"/>
          </a:solidFill>
        </p:grpSpPr>
        <p:sp>
          <p:nvSpPr>
            <p:cNvPr id="34" name="자유형: 도형 289"/>
            <p:cNvSpPr/>
            <p:nvPr/>
          </p:nvSpPr>
          <p:spPr>
            <a:xfrm>
              <a:off x="4775445" y="2903505"/>
              <a:ext cx="390525" cy="390525"/>
            </a:xfrm>
            <a:custGeom>
              <a:avLst/>
              <a:gdLst>
                <a:gd name="connsiteX0" fmla="*/ 197644 w 390525"/>
                <a:gd name="connsiteY0" fmla="*/ 320135 h 390525"/>
                <a:gd name="connsiteX1" fmla="*/ 110204 w 390525"/>
                <a:gd name="connsiteY1" fmla="*/ 283369 h 390525"/>
                <a:gd name="connsiteX2" fmla="*/ 108490 w 390525"/>
                <a:gd name="connsiteY2" fmla="*/ 113252 h 390525"/>
                <a:gd name="connsiteX3" fmla="*/ 284321 w 390525"/>
                <a:gd name="connsiteY3" fmla="*/ 110776 h 390525"/>
                <a:gd name="connsiteX4" fmla="*/ 317373 w 390525"/>
                <a:gd name="connsiteY4" fmla="*/ 223933 h 390525"/>
                <a:gd name="connsiteX5" fmla="*/ 356997 w 390525"/>
                <a:gd name="connsiteY5" fmla="*/ 246602 h 390525"/>
                <a:gd name="connsiteX6" fmla="*/ 358902 w 390525"/>
                <a:gd name="connsiteY6" fmla="*/ 240697 h 390525"/>
                <a:gd name="connsiteX7" fmla="*/ 381571 w 390525"/>
                <a:gd name="connsiteY7" fmla="*/ 229743 h 390525"/>
                <a:gd name="connsiteX8" fmla="*/ 387763 w 390525"/>
                <a:gd name="connsiteY8" fmla="*/ 219742 h 390525"/>
                <a:gd name="connsiteX9" fmla="*/ 387763 w 390525"/>
                <a:gd name="connsiteY9" fmla="*/ 175165 h 390525"/>
                <a:gd name="connsiteX10" fmla="*/ 381571 w 390525"/>
                <a:gd name="connsiteY10" fmla="*/ 165163 h 390525"/>
                <a:gd name="connsiteX11" fmla="*/ 358902 w 390525"/>
                <a:gd name="connsiteY11" fmla="*/ 154210 h 390525"/>
                <a:gd name="connsiteX12" fmla="*/ 342138 w 390525"/>
                <a:gd name="connsiteY12" fmla="*/ 113919 h 390525"/>
                <a:gd name="connsiteX13" fmla="*/ 349949 w 390525"/>
                <a:gd name="connsiteY13" fmla="*/ 90583 h 390525"/>
                <a:gd name="connsiteX14" fmla="*/ 347282 w 390525"/>
                <a:gd name="connsiteY14" fmla="*/ 79153 h 390525"/>
                <a:gd name="connsiteX15" fmla="*/ 315754 w 390525"/>
                <a:gd name="connsiteY15" fmla="*/ 47625 h 390525"/>
                <a:gd name="connsiteX16" fmla="*/ 304324 w 390525"/>
                <a:gd name="connsiteY16" fmla="*/ 44958 h 390525"/>
                <a:gd name="connsiteX17" fmla="*/ 280988 w 390525"/>
                <a:gd name="connsiteY17" fmla="*/ 52768 h 390525"/>
                <a:gd name="connsiteX18" fmla="*/ 240697 w 390525"/>
                <a:gd name="connsiteY18" fmla="*/ 36004 h 390525"/>
                <a:gd name="connsiteX19" fmla="*/ 229743 w 390525"/>
                <a:gd name="connsiteY19" fmla="*/ 13335 h 390525"/>
                <a:gd name="connsiteX20" fmla="*/ 219742 w 390525"/>
                <a:gd name="connsiteY20" fmla="*/ 7144 h 390525"/>
                <a:gd name="connsiteX21" fmla="*/ 175165 w 390525"/>
                <a:gd name="connsiteY21" fmla="*/ 7144 h 390525"/>
                <a:gd name="connsiteX22" fmla="*/ 165163 w 390525"/>
                <a:gd name="connsiteY22" fmla="*/ 13335 h 390525"/>
                <a:gd name="connsiteX23" fmla="*/ 154210 w 390525"/>
                <a:gd name="connsiteY23" fmla="*/ 36004 h 390525"/>
                <a:gd name="connsiteX24" fmla="*/ 113919 w 390525"/>
                <a:gd name="connsiteY24" fmla="*/ 52768 h 390525"/>
                <a:gd name="connsiteX25" fmla="*/ 90583 w 390525"/>
                <a:gd name="connsiteY25" fmla="*/ 44958 h 390525"/>
                <a:gd name="connsiteX26" fmla="*/ 79153 w 390525"/>
                <a:gd name="connsiteY26" fmla="*/ 47625 h 390525"/>
                <a:gd name="connsiteX27" fmla="*/ 47625 w 390525"/>
                <a:gd name="connsiteY27" fmla="*/ 79153 h 390525"/>
                <a:gd name="connsiteX28" fmla="*/ 44958 w 390525"/>
                <a:gd name="connsiteY28" fmla="*/ 90583 h 390525"/>
                <a:gd name="connsiteX29" fmla="*/ 52769 w 390525"/>
                <a:gd name="connsiteY29" fmla="*/ 113919 h 390525"/>
                <a:gd name="connsiteX30" fmla="*/ 36004 w 390525"/>
                <a:gd name="connsiteY30" fmla="*/ 154210 h 390525"/>
                <a:gd name="connsiteX31" fmla="*/ 13335 w 390525"/>
                <a:gd name="connsiteY31" fmla="*/ 165163 h 390525"/>
                <a:gd name="connsiteX32" fmla="*/ 7144 w 390525"/>
                <a:gd name="connsiteY32" fmla="*/ 175165 h 390525"/>
                <a:gd name="connsiteX33" fmla="*/ 7144 w 390525"/>
                <a:gd name="connsiteY33" fmla="*/ 219742 h 390525"/>
                <a:gd name="connsiteX34" fmla="*/ 13335 w 390525"/>
                <a:gd name="connsiteY34" fmla="*/ 229743 h 390525"/>
                <a:gd name="connsiteX35" fmla="*/ 36004 w 390525"/>
                <a:gd name="connsiteY35" fmla="*/ 240697 h 390525"/>
                <a:gd name="connsiteX36" fmla="*/ 52769 w 390525"/>
                <a:gd name="connsiteY36" fmla="*/ 280988 h 390525"/>
                <a:gd name="connsiteX37" fmla="*/ 44958 w 390525"/>
                <a:gd name="connsiteY37" fmla="*/ 304324 h 390525"/>
                <a:gd name="connsiteX38" fmla="*/ 47625 w 390525"/>
                <a:gd name="connsiteY38" fmla="*/ 315754 h 390525"/>
                <a:gd name="connsiteX39" fmla="*/ 79153 w 390525"/>
                <a:gd name="connsiteY39" fmla="*/ 347281 h 390525"/>
                <a:gd name="connsiteX40" fmla="*/ 90583 w 390525"/>
                <a:gd name="connsiteY40" fmla="*/ 349949 h 390525"/>
                <a:gd name="connsiteX41" fmla="*/ 113919 w 390525"/>
                <a:gd name="connsiteY41" fmla="*/ 342138 h 390525"/>
                <a:gd name="connsiteX42" fmla="*/ 154210 w 390525"/>
                <a:gd name="connsiteY42" fmla="*/ 358902 h 390525"/>
                <a:gd name="connsiteX43" fmla="*/ 165163 w 390525"/>
                <a:gd name="connsiteY43" fmla="*/ 381571 h 390525"/>
                <a:gd name="connsiteX44" fmla="*/ 175165 w 390525"/>
                <a:gd name="connsiteY44" fmla="*/ 387763 h 390525"/>
                <a:gd name="connsiteX45" fmla="*/ 219742 w 390525"/>
                <a:gd name="connsiteY45" fmla="*/ 387763 h 390525"/>
                <a:gd name="connsiteX46" fmla="*/ 229743 w 390525"/>
                <a:gd name="connsiteY46" fmla="*/ 381571 h 390525"/>
                <a:gd name="connsiteX47" fmla="*/ 240697 w 390525"/>
                <a:gd name="connsiteY47" fmla="*/ 358902 h 390525"/>
                <a:gd name="connsiteX48" fmla="*/ 246602 w 390525"/>
                <a:gd name="connsiteY48" fmla="*/ 356997 h 390525"/>
                <a:gd name="connsiteX49" fmla="*/ 223838 w 390525"/>
                <a:gd name="connsiteY49" fmla="*/ 317183 h 390525"/>
                <a:gd name="connsiteX50" fmla="*/ 197644 w 390525"/>
                <a:gd name="connsiteY50" fmla="*/ 32013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0525" h="390525">
                  <a:moveTo>
                    <a:pt x="197644" y="320135"/>
                  </a:moveTo>
                  <a:cubicBezTo>
                    <a:pt x="165640" y="320135"/>
                    <a:pt x="134112" y="307562"/>
                    <a:pt x="110204" y="283369"/>
                  </a:cubicBezTo>
                  <a:cubicBezTo>
                    <a:pt x="64199" y="236506"/>
                    <a:pt x="63437" y="160972"/>
                    <a:pt x="108490" y="113252"/>
                  </a:cubicBezTo>
                  <a:cubicBezTo>
                    <a:pt x="156020" y="62960"/>
                    <a:pt x="235649" y="62103"/>
                    <a:pt x="284321" y="110776"/>
                  </a:cubicBezTo>
                  <a:cubicBezTo>
                    <a:pt x="314706" y="141160"/>
                    <a:pt x="326327" y="183928"/>
                    <a:pt x="317373" y="223933"/>
                  </a:cubicBezTo>
                  <a:cubicBezTo>
                    <a:pt x="334232" y="227838"/>
                    <a:pt x="345948" y="235458"/>
                    <a:pt x="356997" y="246602"/>
                  </a:cubicBezTo>
                  <a:cubicBezTo>
                    <a:pt x="357569" y="244602"/>
                    <a:pt x="358426" y="242697"/>
                    <a:pt x="358902" y="240697"/>
                  </a:cubicBezTo>
                  <a:lnTo>
                    <a:pt x="381571" y="229743"/>
                  </a:lnTo>
                  <a:cubicBezTo>
                    <a:pt x="385382" y="227838"/>
                    <a:pt x="387763" y="224028"/>
                    <a:pt x="387763" y="219742"/>
                  </a:cubicBezTo>
                  <a:lnTo>
                    <a:pt x="387763" y="175165"/>
                  </a:lnTo>
                  <a:cubicBezTo>
                    <a:pt x="387763" y="170974"/>
                    <a:pt x="385382" y="167068"/>
                    <a:pt x="381571" y="165163"/>
                  </a:cubicBezTo>
                  <a:lnTo>
                    <a:pt x="358902" y="154210"/>
                  </a:lnTo>
                  <a:cubicBezTo>
                    <a:pt x="355092" y="140113"/>
                    <a:pt x="349568" y="126587"/>
                    <a:pt x="342138" y="113919"/>
                  </a:cubicBezTo>
                  <a:lnTo>
                    <a:pt x="349949" y="90583"/>
                  </a:lnTo>
                  <a:cubicBezTo>
                    <a:pt x="351282" y="86582"/>
                    <a:pt x="350234" y="82201"/>
                    <a:pt x="347282" y="79153"/>
                  </a:cubicBezTo>
                  <a:lnTo>
                    <a:pt x="315754" y="47625"/>
                  </a:lnTo>
                  <a:cubicBezTo>
                    <a:pt x="312801" y="44672"/>
                    <a:pt x="308324" y="43625"/>
                    <a:pt x="304324" y="44958"/>
                  </a:cubicBezTo>
                  <a:lnTo>
                    <a:pt x="280988" y="52768"/>
                  </a:lnTo>
                  <a:cubicBezTo>
                    <a:pt x="268319" y="45434"/>
                    <a:pt x="254794" y="39814"/>
                    <a:pt x="240697" y="36004"/>
                  </a:cubicBezTo>
                  <a:lnTo>
                    <a:pt x="229743" y="13335"/>
                  </a:lnTo>
                  <a:cubicBezTo>
                    <a:pt x="227838" y="9525"/>
                    <a:pt x="224028" y="7144"/>
                    <a:pt x="219742" y="7144"/>
                  </a:cubicBezTo>
                  <a:lnTo>
                    <a:pt x="175165" y="7144"/>
                  </a:lnTo>
                  <a:cubicBezTo>
                    <a:pt x="170974" y="7144"/>
                    <a:pt x="167069" y="9525"/>
                    <a:pt x="165163" y="13335"/>
                  </a:cubicBezTo>
                  <a:lnTo>
                    <a:pt x="154210" y="36004"/>
                  </a:lnTo>
                  <a:cubicBezTo>
                    <a:pt x="140113" y="39814"/>
                    <a:pt x="126587" y="45339"/>
                    <a:pt x="113919" y="52768"/>
                  </a:cubicBezTo>
                  <a:lnTo>
                    <a:pt x="90583" y="44958"/>
                  </a:lnTo>
                  <a:cubicBezTo>
                    <a:pt x="86582" y="43625"/>
                    <a:pt x="82201" y="44672"/>
                    <a:pt x="79153" y="47625"/>
                  </a:cubicBezTo>
                  <a:lnTo>
                    <a:pt x="47625" y="79153"/>
                  </a:lnTo>
                  <a:cubicBezTo>
                    <a:pt x="44672" y="82105"/>
                    <a:pt x="43625" y="86582"/>
                    <a:pt x="44958" y="90583"/>
                  </a:cubicBezTo>
                  <a:lnTo>
                    <a:pt x="52769" y="113919"/>
                  </a:lnTo>
                  <a:cubicBezTo>
                    <a:pt x="45434" y="126587"/>
                    <a:pt x="39815" y="140113"/>
                    <a:pt x="36004" y="154210"/>
                  </a:cubicBezTo>
                  <a:lnTo>
                    <a:pt x="13335" y="165163"/>
                  </a:lnTo>
                  <a:cubicBezTo>
                    <a:pt x="9525" y="167068"/>
                    <a:pt x="7144" y="170879"/>
                    <a:pt x="7144" y="175165"/>
                  </a:cubicBezTo>
                  <a:lnTo>
                    <a:pt x="7144" y="219742"/>
                  </a:lnTo>
                  <a:cubicBezTo>
                    <a:pt x="7144" y="223933"/>
                    <a:pt x="9525" y="227838"/>
                    <a:pt x="13335" y="229743"/>
                  </a:cubicBezTo>
                  <a:lnTo>
                    <a:pt x="36004" y="240697"/>
                  </a:lnTo>
                  <a:cubicBezTo>
                    <a:pt x="39815" y="254794"/>
                    <a:pt x="45339" y="268319"/>
                    <a:pt x="52769" y="280988"/>
                  </a:cubicBezTo>
                  <a:lnTo>
                    <a:pt x="44958" y="304324"/>
                  </a:lnTo>
                  <a:cubicBezTo>
                    <a:pt x="43625" y="308324"/>
                    <a:pt x="44672" y="312706"/>
                    <a:pt x="47625" y="315754"/>
                  </a:cubicBezTo>
                  <a:lnTo>
                    <a:pt x="79153" y="347281"/>
                  </a:lnTo>
                  <a:cubicBezTo>
                    <a:pt x="82105" y="350234"/>
                    <a:pt x="86582" y="351282"/>
                    <a:pt x="90583" y="349949"/>
                  </a:cubicBezTo>
                  <a:lnTo>
                    <a:pt x="113919" y="342138"/>
                  </a:lnTo>
                  <a:cubicBezTo>
                    <a:pt x="126587" y="349472"/>
                    <a:pt x="140113" y="355092"/>
                    <a:pt x="154210" y="358902"/>
                  </a:cubicBezTo>
                  <a:lnTo>
                    <a:pt x="165163" y="381571"/>
                  </a:lnTo>
                  <a:cubicBezTo>
                    <a:pt x="167069" y="385381"/>
                    <a:pt x="170879" y="387763"/>
                    <a:pt x="175165" y="387763"/>
                  </a:cubicBezTo>
                  <a:lnTo>
                    <a:pt x="219742" y="387763"/>
                  </a:lnTo>
                  <a:cubicBezTo>
                    <a:pt x="223933" y="387763"/>
                    <a:pt x="227838" y="385381"/>
                    <a:pt x="229743" y="381571"/>
                  </a:cubicBezTo>
                  <a:lnTo>
                    <a:pt x="240697" y="358902"/>
                  </a:lnTo>
                  <a:cubicBezTo>
                    <a:pt x="242697" y="358330"/>
                    <a:pt x="244602" y="357568"/>
                    <a:pt x="246602" y="356997"/>
                  </a:cubicBezTo>
                  <a:cubicBezTo>
                    <a:pt x="235363" y="345758"/>
                    <a:pt x="227743" y="334042"/>
                    <a:pt x="223838" y="317183"/>
                  </a:cubicBezTo>
                  <a:cubicBezTo>
                    <a:pt x="215265" y="318897"/>
                    <a:pt x="206407" y="320135"/>
                    <a:pt x="197644" y="320135"/>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35" name="자유형: 도형 290"/>
            <p:cNvSpPr/>
            <p:nvPr/>
          </p:nvSpPr>
          <p:spPr>
            <a:xfrm>
              <a:off x="4891269" y="3018948"/>
              <a:ext cx="276225" cy="276225"/>
            </a:xfrm>
            <a:custGeom>
              <a:avLst/>
              <a:gdLst>
                <a:gd name="connsiteX0" fmla="*/ 255937 w 276225"/>
                <a:gd name="connsiteY0" fmla="*/ 177070 h 276225"/>
                <a:gd name="connsiteX1" fmla="*/ 223647 w 276225"/>
                <a:gd name="connsiteY1" fmla="*/ 144780 h 276225"/>
                <a:gd name="connsiteX2" fmla="*/ 159830 w 276225"/>
                <a:gd name="connsiteY2" fmla="*/ 134588 h 276225"/>
                <a:gd name="connsiteX3" fmla="*/ 144209 w 276225"/>
                <a:gd name="connsiteY3" fmla="*/ 118967 h 276225"/>
                <a:gd name="connsiteX4" fmla="*/ 133731 w 276225"/>
                <a:gd name="connsiteY4" fmla="*/ 54959 h 276225"/>
                <a:gd name="connsiteX5" fmla="*/ 102203 w 276225"/>
                <a:gd name="connsiteY5" fmla="*/ 23431 h 276225"/>
                <a:gd name="connsiteX6" fmla="*/ 23431 w 276225"/>
                <a:gd name="connsiteY6" fmla="*/ 23431 h 276225"/>
                <a:gd name="connsiteX7" fmla="*/ 23431 w 276225"/>
                <a:gd name="connsiteY7" fmla="*/ 102203 h 276225"/>
                <a:gd name="connsiteX8" fmla="*/ 54960 w 276225"/>
                <a:gd name="connsiteY8" fmla="*/ 133731 h 276225"/>
                <a:gd name="connsiteX9" fmla="*/ 94488 w 276225"/>
                <a:gd name="connsiteY9" fmla="*/ 150019 h 276225"/>
                <a:gd name="connsiteX10" fmla="*/ 119158 w 276225"/>
                <a:gd name="connsiteY10" fmla="*/ 144304 h 276225"/>
                <a:gd name="connsiteX11" fmla="*/ 134969 w 276225"/>
                <a:gd name="connsiteY11" fmla="*/ 160115 h 276225"/>
                <a:gd name="connsiteX12" fmla="*/ 144971 w 276225"/>
                <a:gd name="connsiteY12" fmla="*/ 223647 h 276225"/>
                <a:gd name="connsiteX13" fmla="*/ 177260 w 276225"/>
                <a:gd name="connsiteY13" fmla="*/ 255937 h 276225"/>
                <a:gd name="connsiteX14" fmla="*/ 256032 w 276225"/>
                <a:gd name="connsiteY14" fmla="*/ 255937 h 276225"/>
                <a:gd name="connsiteX15" fmla="*/ 255937 w 276225"/>
                <a:gd name="connsiteY15" fmla="*/ 177070 h 276225"/>
                <a:gd name="connsiteX16" fmla="*/ 47054 w 276225"/>
                <a:gd name="connsiteY16" fmla="*/ 78486 h 276225"/>
                <a:gd name="connsiteX17" fmla="*/ 47054 w 276225"/>
                <a:gd name="connsiteY17" fmla="*/ 46958 h 276225"/>
                <a:gd name="connsiteX18" fmla="*/ 78581 w 276225"/>
                <a:gd name="connsiteY18" fmla="*/ 46958 h 276225"/>
                <a:gd name="connsiteX19" fmla="*/ 110109 w 276225"/>
                <a:gd name="connsiteY19" fmla="*/ 78486 h 276225"/>
                <a:gd name="connsiteX20" fmla="*/ 116777 w 276225"/>
                <a:gd name="connsiteY20" fmla="*/ 93440 h 276225"/>
                <a:gd name="connsiteX21" fmla="*/ 110109 w 276225"/>
                <a:gd name="connsiteY21" fmla="*/ 92202 h 276225"/>
                <a:gd name="connsiteX22" fmla="*/ 97536 w 276225"/>
                <a:gd name="connsiteY22" fmla="*/ 97441 h 276225"/>
                <a:gd name="connsiteX23" fmla="*/ 92297 w 276225"/>
                <a:gd name="connsiteY23" fmla="*/ 110014 h 276225"/>
                <a:gd name="connsiteX24" fmla="*/ 93631 w 276225"/>
                <a:gd name="connsiteY24" fmla="*/ 116872 h 276225"/>
                <a:gd name="connsiteX25" fmla="*/ 78581 w 276225"/>
                <a:gd name="connsiteY25" fmla="*/ 110014 h 276225"/>
                <a:gd name="connsiteX26" fmla="*/ 47054 w 276225"/>
                <a:gd name="connsiteY26" fmla="*/ 78486 h 276225"/>
                <a:gd name="connsiteX27" fmla="*/ 232315 w 276225"/>
                <a:gd name="connsiteY27" fmla="*/ 232219 h 276225"/>
                <a:gd name="connsiteX28" fmla="*/ 200787 w 276225"/>
                <a:gd name="connsiteY28" fmla="*/ 232219 h 276225"/>
                <a:gd name="connsiteX29" fmla="*/ 168497 w 276225"/>
                <a:gd name="connsiteY29" fmla="*/ 199930 h 276225"/>
                <a:gd name="connsiteX30" fmla="*/ 162020 w 276225"/>
                <a:gd name="connsiteY30" fmla="*/ 185071 h 276225"/>
                <a:gd name="connsiteX31" fmla="*/ 181166 w 276225"/>
                <a:gd name="connsiteY31" fmla="*/ 181070 h 276225"/>
                <a:gd name="connsiteX32" fmla="*/ 185166 w 276225"/>
                <a:gd name="connsiteY32" fmla="*/ 162020 h 276225"/>
                <a:gd name="connsiteX33" fmla="*/ 200120 w 276225"/>
                <a:gd name="connsiteY33" fmla="*/ 168497 h 276225"/>
                <a:gd name="connsiteX34" fmla="*/ 232315 w 276225"/>
                <a:gd name="connsiteY34" fmla="*/ 200787 h 276225"/>
                <a:gd name="connsiteX35" fmla="*/ 232315 w 276225"/>
                <a:gd name="connsiteY35" fmla="*/ 232219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6225" h="276225">
                  <a:moveTo>
                    <a:pt x="255937" y="177070"/>
                  </a:moveTo>
                  <a:lnTo>
                    <a:pt x="223647" y="144780"/>
                  </a:lnTo>
                  <a:cubicBezTo>
                    <a:pt x="203073" y="124206"/>
                    <a:pt x="178785" y="124111"/>
                    <a:pt x="159830" y="134588"/>
                  </a:cubicBezTo>
                  <a:lnTo>
                    <a:pt x="144209" y="118967"/>
                  </a:lnTo>
                  <a:cubicBezTo>
                    <a:pt x="154019" y="99060"/>
                    <a:pt x="152400" y="73533"/>
                    <a:pt x="133731" y="54959"/>
                  </a:cubicBezTo>
                  <a:lnTo>
                    <a:pt x="102203" y="23431"/>
                  </a:lnTo>
                  <a:cubicBezTo>
                    <a:pt x="80486" y="1715"/>
                    <a:pt x="45149" y="1715"/>
                    <a:pt x="23431" y="23431"/>
                  </a:cubicBezTo>
                  <a:cubicBezTo>
                    <a:pt x="1715" y="45148"/>
                    <a:pt x="1715" y="80486"/>
                    <a:pt x="23431" y="102203"/>
                  </a:cubicBezTo>
                  <a:lnTo>
                    <a:pt x="54960" y="133731"/>
                  </a:lnTo>
                  <a:cubicBezTo>
                    <a:pt x="65532" y="144304"/>
                    <a:pt x="79820" y="150019"/>
                    <a:pt x="94488" y="150019"/>
                  </a:cubicBezTo>
                  <a:cubicBezTo>
                    <a:pt x="103632" y="150019"/>
                    <a:pt x="111919" y="147923"/>
                    <a:pt x="119158" y="144304"/>
                  </a:cubicBezTo>
                  <a:lnTo>
                    <a:pt x="134969" y="160115"/>
                  </a:lnTo>
                  <a:cubicBezTo>
                    <a:pt x="124778" y="179356"/>
                    <a:pt x="125063" y="203740"/>
                    <a:pt x="144971" y="223647"/>
                  </a:cubicBezTo>
                  <a:lnTo>
                    <a:pt x="177260" y="255937"/>
                  </a:lnTo>
                  <a:cubicBezTo>
                    <a:pt x="198977" y="277749"/>
                    <a:pt x="234315" y="277749"/>
                    <a:pt x="256032" y="255937"/>
                  </a:cubicBezTo>
                  <a:cubicBezTo>
                    <a:pt x="277749" y="234124"/>
                    <a:pt x="277749" y="198787"/>
                    <a:pt x="255937" y="177070"/>
                  </a:cubicBezTo>
                  <a:close/>
                  <a:moveTo>
                    <a:pt x="47054" y="78486"/>
                  </a:moveTo>
                  <a:cubicBezTo>
                    <a:pt x="38386" y="69818"/>
                    <a:pt x="38386" y="55626"/>
                    <a:pt x="47054" y="46958"/>
                  </a:cubicBezTo>
                  <a:cubicBezTo>
                    <a:pt x="55721" y="38290"/>
                    <a:pt x="69914" y="38290"/>
                    <a:pt x="78581" y="46958"/>
                  </a:cubicBezTo>
                  <a:lnTo>
                    <a:pt x="110109" y="78486"/>
                  </a:lnTo>
                  <a:cubicBezTo>
                    <a:pt x="114777" y="83153"/>
                    <a:pt x="116681" y="88392"/>
                    <a:pt x="116777" y="93440"/>
                  </a:cubicBezTo>
                  <a:cubicBezTo>
                    <a:pt x="114681" y="92583"/>
                    <a:pt x="112490" y="92202"/>
                    <a:pt x="110109" y="92202"/>
                  </a:cubicBezTo>
                  <a:cubicBezTo>
                    <a:pt x="105347" y="92202"/>
                    <a:pt x="100870" y="94012"/>
                    <a:pt x="97536" y="97441"/>
                  </a:cubicBezTo>
                  <a:cubicBezTo>
                    <a:pt x="94202" y="100774"/>
                    <a:pt x="92297" y="105251"/>
                    <a:pt x="92297" y="110014"/>
                  </a:cubicBezTo>
                  <a:cubicBezTo>
                    <a:pt x="92297" y="112395"/>
                    <a:pt x="92774" y="114776"/>
                    <a:pt x="93631" y="116872"/>
                  </a:cubicBezTo>
                  <a:cubicBezTo>
                    <a:pt x="88583" y="116777"/>
                    <a:pt x="83344" y="114776"/>
                    <a:pt x="78581" y="110014"/>
                  </a:cubicBezTo>
                  <a:lnTo>
                    <a:pt x="47054" y="78486"/>
                  </a:lnTo>
                  <a:close/>
                  <a:moveTo>
                    <a:pt x="232315" y="232219"/>
                  </a:moveTo>
                  <a:cubicBezTo>
                    <a:pt x="223552" y="240982"/>
                    <a:pt x="209550" y="240982"/>
                    <a:pt x="200787" y="232219"/>
                  </a:cubicBezTo>
                  <a:lnTo>
                    <a:pt x="168497" y="199930"/>
                  </a:lnTo>
                  <a:cubicBezTo>
                    <a:pt x="164497" y="195929"/>
                    <a:pt x="162211" y="190595"/>
                    <a:pt x="162020" y="185071"/>
                  </a:cubicBezTo>
                  <a:cubicBezTo>
                    <a:pt x="168021" y="187452"/>
                    <a:pt x="175260" y="186499"/>
                    <a:pt x="181166" y="181070"/>
                  </a:cubicBezTo>
                  <a:cubicBezTo>
                    <a:pt x="186309" y="175927"/>
                    <a:pt x="187643" y="168402"/>
                    <a:pt x="185166" y="162020"/>
                  </a:cubicBezTo>
                  <a:cubicBezTo>
                    <a:pt x="190786" y="162211"/>
                    <a:pt x="196120" y="164592"/>
                    <a:pt x="200120" y="168497"/>
                  </a:cubicBezTo>
                  <a:lnTo>
                    <a:pt x="232315" y="200787"/>
                  </a:lnTo>
                  <a:cubicBezTo>
                    <a:pt x="241078" y="209455"/>
                    <a:pt x="241078" y="223456"/>
                    <a:pt x="232315" y="232219"/>
                  </a:cubicBezTo>
                  <a:close/>
                </a:path>
              </a:pathLst>
            </a:custGeom>
            <a:grpFill/>
            <a:ln w="9525" cap="flat">
              <a:noFill/>
              <a:prstDash val="solid"/>
              <a:miter/>
            </a:ln>
          </p:spPr>
          <p:txBody>
            <a:bodyPr rtlCol="0" anchor="ctr"/>
            <a:lstStyle/>
            <a:p>
              <a:endParaRPr lang="ko-KR" altLang="en-US">
                <a:solidFill>
                  <a:srgbClr val="FAFBFC"/>
                </a:solidFill>
              </a:endParaRPr>
            </a:p>
          </p:txBody>
        </p:sp>
      </p:grpSp>
      <p:grpSp>
        <p:nvGrpSpPr>
          <p:cNvPr id="97" name="组合 96"/>
          <p:cNvGrpSpPr/>
          <p:nvPr/>
        </p:nvGrpSpPr>
        <p:grpSpPr>
          <a:xfrm>
            <a:off x="853088" y="982161"/>
            <a:ext cx="7218731" cy="69134"/>
            <a:chOff x="4973269" y="1609541"/>
            <a:chExt cx="7218731" cy="69134"/>
          </a:xfrm>
        </p:grpSpPr>
        <p:cxnSp>
          <p:nvCxnSpPr>
            <p:cNvPr id="2" name="直接连接符 1"/>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保障措施</a:t>
            </a: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22" name="组合 21"/>
          <p:cNvGrpSpPr/>
          <p:nvPr/>
        </p:nvGrpSpPr>
        <p:grpSpPr>
          <a:xfrm>
            <a:off x="166179" y="2005750"/>
            <a:ext cx="2259253" cy="3079595"/>
            <a:chOff x="811785" y="1913610"/>
            <a:chExt cx="5353201" cy="1506880"/>
          </a:xfrm>
        </p:grpSpPr>
        <p:sp>
          <p:nvSpPr>
            <p:cNvPr id="23" name="PA_矩形 38"/>
            <p:cNvSpPr>
              <a:spLocks noChangeAspect="1"/>
            </p:cNvSpPr>
            <p:nvPr>
              <p:custDataLst>
                <p:tags r:id="rId6"/>
              </p:custDataLst>
            </p:nvPr>
          </p:nvSpPr>
          <p:spPr>
            <a:xfrm>
              <a:off x="811785" y="2278881"/>
              <a:ext cx="5161398" cy="1141609"/>
            </a:xfrm>
            <a:prstGeom prst="rect">
              <a:avLst/>
            </a:prstGeom>
            <a:noFill/>
            <a:ln w="28575" cap="flat" cmpd="sng" algn="ctr">
              <a:solidFill>
                <a:schemeClr val="tx2">
                  <a:lumMod val="75000"/>
                </a:schemeClr>
              </a:solidFill>
              <a:prstDash val="solid"/>
              <a:miter lim="800000"/>
            </a:ln>
            <a:effectLst/>
            <a:extLst>
              <a:ext uri="{909E8E84-426E-40DD-AFC4-6F175D3DCCD1}">
                <a14:hiddenFill xmlns:a14="http://schemas.microsoft.com/office/drawing/2010/main">
                  <a:solidFill>
                    <a:srgbClr val="58869C"/>
                  </a:soli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4" name="文本框 23"/>
            <p:cNvSpPr txBox="1"/>
            <p:nvPr/>
          </p:nvSpPr>
          <p:spPr>
            <a:xfrm>
              <a:off x="1026908" y="1913610"/>
              <a:ext cx="4807169" cy="195778"/>
            </a:xfrm>
            <a:prstGeom prst="rect">
              <a:avLst/>
            </a:prstGeom>
            <a:noFill/>
            <a:ln w="127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dirty="0"/>
                <a:t>建立推进机制</a:t>
              </a:r>
              <a:endParaRPr kumimoji="0" lang="zh-CN" altLang="en-US" sz="2000" b="1" i="0" u="none" strike="noStrike" kern="0" cap="none" spc="0" normalizeH="0" baseline="0" noProof="0" dirty="0">
                <a:ln>
                  <a:noFill/>
                </a:ln>
                <a:effectLst/>
                <a:uLnTx/>
                <a:uFillTx/>
              </a:endParaRPr>
            </a:p>
          </p:txBody>
        </p:sp>
        <p:sp>
          <p:nvSpPr>
            <p:cNvPr id="26" name="文本框 25"/>
            <p:cNvSpPr txBox="1"/>
            <p:nvPr/>
          </p:nvSpPr>
          <p:spPr>
            <a:xfrm>
              <a:off x="1113651" y="2339573"/>
              <a:ext cx="5051335" cy="518890"/>
            </a:xfrm>
            <a:prstGeom prst="rect">
              <a:avLst/>
            </a:prstGeom>
          </p:spPr>
          <p:txBody>
            <a:bodyPr wrap="square">
              <a:spAutoFit/>
            </a:bodyPr>
            <a:lstStyle>
              <a:defPPr>
                <a:defRPr lang="zh-CN"/>
              </a:defPPr>
              <a:lvl1pPr lvl="0">
                <a:lnSpc>
                  <a:spcPct val="150000"/>
                </a:lnSpc>
                <a:defRPr sz="1600"/>
              </a:lvl1pPr>
            </a:lstStyle>
            <a:p>
              <a:r>
                <a:rPr lang="zh-CN" altLang="en-US" sz="1400" dirty="0"/>
                <a:t>建立市区联动的传感器产业集群建设工作小组，定期调度推动相关工作</a:t>
              </a:r>
            </a:p>
          </p:txBody>
        </p:sp>
      </p:grpSp>
      <p:grpSp>
        <p:nvGrpSpPr>
          <p:cNvPr id="27" name="组合 26"/>
          <p:cNvGrpSpPr/>
          <p:nvPr/>
        </p:nvGrpSpPr>
        <p:grpSpPr>
          <a:xfrm>
            <a:off x="2572521" y="2752251"/>
            <a:ext cx="2178305" cy="2333091"/>
            <a:chOff x="840834" y="4514865"/>
            <a:chExt cx="5132349" cy="2369444"/>
          </a:xfrm>
        </p:grpSpPr>
        <p:sp>
          <p:nvSpPr>
            <p:cNvPr id="30" name="PA_矩形 39"/>
            <p:cNvSpPr/>
            <p:nvPr>
              <p:custDataLst>
                <p:tags r:id="rId5"/>
              </p:custDataLst>
            </p:nvPr>
          </p:nvSpPr>
          <p:spPr>
            <a:xfrm>
              <a:off x="840834" y="4514865"/>
              <a:ext cx="5132349" cy="2369444"/>
            </a:xfrm>
            <a:prstGeom prst="rect">
              <a:avLst/>
            </a:prstGeom>
            <a:noFill/>
            <a:ln w="28575" cap="flat" cmpd="sng" algn="ctr">
              <a:solidFill>
                <a:schemeClr val="tx2">
                  <a:lumMod val="50000"/>
                </a:schemeClr>
              </a:solidFill>
              <a:prstDash val="solid"/>
              <a:miter lim="800000"/>
            </a:ln>
            <a:effectLst/>
            <a:extLst>
              <a:ext uri="{909E8E84-426E-40DD-AFC4-6F175D3DCCD1}">
                <a14:hiddenFill xmlns:a14="http://schemas.microsoft.com/office/drawing/2010/main">
                  <a:gradFill>
                    <a:gsLst>
                      <a:gs pos="0">
                        <a:schemeClr val="accent1"/>
                      </a:gs>
                      <a:gs pos="100000">
                        <a:schemeClr val="accent1">
                          <a:lumMod val="75000"/>
                        </a:schemeClr>
                      </a:gs>
                    </a:gsLst>
                    <a:lin ang="5400000" scaled="1"/>
                  </a:gra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29" name="文本框 28"/>
            <p:cNvSpPr txBox="1"/>
            <p:nvPr/>
          </p:nvSpPr>
          <p:spPr>
            <a:xfrm>
              <a:off x="1099279" y="4633584"/>
              <a:ext cx="4791350" cy="1733476"/>
            </a:xfrm>
            <a:prstGeom prst="rect">
              <a:avLst/>
            </a:prstGeom>
          </p:spPr>
          <p:txBody>
            <a:bodyPr wrap="square">
              <a:spAutoFit/>
            </a:bodyPr>
            <a:lstStyle>
              <a:defPPr>
                <a:defRPr lang="zh-CN"/>
              </a:defPPr>
              <a:lvl1pPr lvl="0">
                <a:lnSpc>
                  <a:spcPct val="150000"/>
                </a:lnSpc>
                <a:defRPr sz="1600"/>
              </a:lvl1pPr>
            </a:lstStyle>
            <a:p>
              <a:r>
                <a:rPr lang="zh-CN" altLang="en-US" sz="1400" dirty="0"/>
                <a:t>把传感器科研和产业化列入北京市重点支持范围，加大资金支持，制定细化年度实施方案和具体行动计划</a:t>
              </a:r>
            </a:p>
          </p:txBody>
        </p:sp>
      </p:grpSp>
      <p:grpSp>
        <p:nvGrpSpPr>
          <p:cNvPr id="33" name="组合 32"/>
          <p:cNvGrpSpPr/>
          <p:nvPr/>
        </p:nvGrpSpPr>
        <p:grpSpPr>
          <a:xfrm>
            <a:off x="4996537" y="2766857"/>
            <a:ext cx="2178306" cy="2318486"/>
            <a:chOff x="6289811" y="2278882"/>
            <a:chExt cx="5344161" cy="2675368"/>
          </a:xfrm>
        </p:grpSpPr>
        <p:sp>
          <p:nvSpPr>
            <p:cNvPr id="34" name="PA_矩形 40"/>
            <p:cNvSpPr/>
            <p:nvPr>
              <p:custDataLst>
                <p:tags r:id="rId4"/>
              </p:custDataLst>
            </p:nvPr>
          </p:nvSpPr>
          <p:spPr>
            <a:xfrm>
              <a:off x="6289811" y="2278882"/>
              <a:ext cx="5344161" cy="2675368"/>
            </a:xfrm>
            <a:prstGeom prst="rect">
              <a:avLst/>
            </a:prstGeom>
            <a:noFill/>
            <a:ln w="28575" cap="flat" cmpd="sng" algn="ctr">
              <a:solidFill>
                <a:schemeClr val="tx2">
                  <a:lumMod val="75000"/>
                </a:schemeClr>
              </a:solidFill>
              <a:prstDash val="solid"/>
              <a:miter lim="800000"/>
            </a:ln>
            <a:effectLst/>
            <a:extLst>
              <a:ext uri="{909E8E84-426E-40DD-AFC4-6F175D3DCCD1}">
                <a14:hiddenFill xmlns:a14="http://schemas.microsoft.com/office/drawing/2010/main">
                  <a:gradFill>
                    <a:gsLst>
                      <a:gs pos="0">
                        <a:schemeClr val="accent1"/>
                      </a:gs>
                      <a:gs pos="100000">
                        <a:schemeClr val="accent1">
                          <a:lumMod val="75000"/>
                        </a:schemeClr>
                      </a:gs>
                    </a:gsLst>
                    <a:lin ang="5400000" scaled="1"/>
                  </a:gra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37" name="文本框 36"/>
            <p:cNvSpPr txBox="1"/>
            <p:nvPr/>
          </p:nvSpPr>
          <p:spPr>
            <a:xfrm>
              <a:off x="6506163" y="2405155"/>
              <a:ext cx="5031871" cy="2342585"/>
            </a:xfrm>
            <a:prstGeom prst="rect">
              <a:avLst/>
            </a:prstGeom>
          </p:spPr>
          <p:txBody>
            <a:bodyPr wrap="square">
              <a:spAutoFit/>
            </a:bodyPr>
            <a:lstStyle>
              <a:defPPr>
                <a:defRPr lang="zh-CN"/>
              </a:defPPr>
              <a:lvl1pPr lvl="0">
                <a:lnSpc>
                  <a:spcPct val="150000"/>
                </a:lnSpc>
                <a:defRPr sz="1600"/>
              </a:lvl1pPr>
            </a:lstStyle>
            <a:p>
              <a:r>
                <a:rPr lang="zh-CN" altLang="en-US" sz="1400" dirty="0"/>
                <a:t>支持引导各类市场主体积极探索科学仪器和传感器产业生态新模式，支持传感器产品在科学仪器和智慧城市领域综合应用</a:t>
              </a:r>
            </a:p>
          </p:txBody>
        </p:sp>
      </p:grpSp>
      <p:sp>
        <p:nvSpPr>
          <p:cNvPr id="38" name="文本框 37"/>
          <p:cNvSpPr txBox="1"/>
          <p:nvPr/>
        </p:nvSpPr>
        <p:spPr>
          <a:xfrm>
            <a:off x="2547215" y="2008227"/>
            <a:ext cx="2228915" cy="400110"/>
          </a:xfrm>
          <a:prstGeom prst="rect">
            <a:avLst/>
          </a:prstGeom>
          <a:noFill/>
          <a:ln w="127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dirty="0"/>
              <a:t>加强统筹规划</a:t>
            </a:r>
            <a:endParaRPr kumimoji="0" lang="zh-CN" altLang="en-US" sz="2000" b="1" i="0" u="none" strike="noStrike" kern="0" cap="none" spc="0" normalizeH="0" baseline="0" noProof="0" dirty="0">
              <a:ln>
                <a:noFill/>
              </a:ln>
              <a:effectLst/>
              <a:uLnTx/>
              <a:uFillTx/>
            </a:endParaRPr>
          </a:p>
        </p:txBody>
      </p:sp>
      <p:sp>
        <p:nvSpPr>
          <p:cNvPr id="39" name="文本框 38"/>
          <p:cNvSpPr txBox="1"/>
          <p:nvPr/>
        </p:nvSpPr>
        <p:spPr>
          <a:xfrm>
            <a:off x="4734920" y="1998775"/>
            <a:ext cx="2628214" cy="400110"/>
          </a:xfrm>
          <a:prstGeom prst="rect">
            <a:avLst/>
          </a:prstGeom>
          <a:noFill/>
          <a:ln w="127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dirty="0"/>
              <a:t>加大政策保障力度</a:t>
            </a:r>
            <a:endParaRPr kumimoji="0" lang="zh-CN" altLang="en-US" sz="2000" b="1" i="0" u="none" strike="noStrike" kern="0" cap="none" spc="0" normalizeH="0" baseline="0" noProof="0" dirty="0">
              <a:ln>
                <a:noFill/>
              </a:ln>
              <a:effectLst/>
              <a:uLnTx/>
              <a:uFillTx/>
            </a:endParaRPr>
          </a:p>
        </p:txBody>
      </p:sp>
      <p:grpSp>
        <p:nvGrpSpPr>
          <p:cNvPr id="40" name="组合 39"/>
          <p:cNvGrpSpPr/>
          <p:nvPr/>
        </p:nvGrpSpPr>
        <p:grpSpPr>
          <a:xfrm>
            <a:off x="7417376" y="2752251"/>
            <a:ext cx="2178306" cy="2333091"/>
            <a:chOff x="6289811" y="2278881"/>
            <a:chExt cx="5344161" cy="2692221"/>
          </a:xfrm>
        </p:grpSpPr>
        <p:sp>
          <p:nvSpPr>
            <p:cNvPr id="41" name="PA_矩形 40"/>
            <p:cNvSpPr/>
            <p:nvPr>
              <p:custDataLst>
                <p:tags r:id="rId3"/>
              </p:custDataLst>
            </p:nvPr>
          </p:nvSpPr>
          <p:spPr>
            <a:xfrm>
              <a:off x="6289811" y="2278881"/>
              <a:ext cx="5344161" cy="2692221"/>
            </a:xfrm>
            <a:prstGeom prst="rect">
              <a:avLst/>
            </a:prstGeom>
            <a:noFill/>
            <a:ln w="28575" cap="flat" cmpd="sng" algn="ctr">
              <a:solidFill>
                <a:schemeClr val="tx2">
                  <a:lumMod val="75000"/>
                </a:schemeClr>
              </a:solidFill>
              <a:prstDash val="solid"/>
              <a:miter lim="800000"/>
            </a:ln>
            <a:effectLst/>
            <a:extLst>
              <a:ext uri="{909E8E84-426E-40DD-AFC4-6F175D3DCCD1}">
                <a14:hiddenFill xmlns:a14="http://schemas.microsoft.com/office/drawing/2010/main">
                  <a:gradFill>
                    <a:gsLst>
                      <a:gs pos="0">
                        <a:schemeClr val="accent1"/>
                      </a:gs>
                      <a:gs pos="100000">
                        <a:schemeClr val="accent1">
                          <a:lumMod val="75000"/>
                        </a:schemeClr>
                      </a:gs>
                    </a:gsLst>
                    <a:lin ang="5400000" scaled="1"/>
                  </a:gra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3" name="文本框 42"/>
            <p:cNvSpPr txBox="1"/>
            <p:nvPr/>
          </p:nvSpPr>
          <p:spPr>
            <a:xfrm>
              <a:off x="6485312" y="2429080"/>
              <a:ext cx="5031871" cy="2300055"/>
            </a:xfrm>
            <a:prstGeom prst="rect">
              <a:avLst/>
            </a:prstGeom>
          </p:spPr>
          <p:txBody>
            <a:bodyPr wrap="square">
              <a:spAutoFit/>
            </a:bodyPr>
            <a:lstStyle>
              <a:defPPr>
                <a:defRPr lang="zh-CN"/>
              </a:defPPr>
              <a:lvl1pPr lvl="0">
                <a:lnSpc>
                  <a:spcPct val="150000"/>
                </a:lnSpc>
                <a:defRPr sz="1600"/>
              </a:lvl1pPr>
            </a:lstStyle>
            <a:p>
              <a:r>
                <a:rPr lang="zh-CN" altLang="en-US" sz="1400" dirty="0"/>
                <a:t>以重大项目和创新平台吸引高端人才，以专项任务引进和培养创新人才，加强高端研究人才、高端工程师、实用型人才培养</a:t>
              </a:r>
              <a:endParaRPr lang="zh-CN" altLang="zh-CN" dirty="0"/>
            </a:p>
          </p:txBody>
        </p:sp>
      </p:grpSp>
      <p:sp>
        <p:nvSpPr>
          <p:cNvPr id="44" name="文本框 43"/>
          <p:cNvSpPr txBox="1"/>
          <p:nvPr/>
        </p:nvSpPr>
        <p:spPr>
          <a:xfrm>
            <a:off x="7192422" y="2014817"/>
            <a:ext cx="2628214" cy="400110"/>
          </a:xfrm>
          <a:prstGeom prst="rect">
            <a:avLst/>
          </a:prstGeom>
          <a:noFill/>
          <a:ln w="127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2000" b="1" dirty="0"/>
              <a:t>加大人才服务力度</a:t>
            </a:r>
            <a:endParaRPr kumimoji="0" lang="zh-CN" altLang="en-US" sz="2000" b="1" i="0" u="none" strike="noStrike" kern="0" cap="none" spc="0" normalizeH="0" baseline="0" noProof="0" dirty="0">
              <a:ln>
                <a:noFill/>
              </a:ln>
              <a:effectLst/>
              <a:uLnTx/>
              <a:uFillTx/>
            </a:endParaRPr>
          </a:p>
        </p:txBody>
      </p:sp>
      <p:grpSp>
        <p:nvGrpSpPr>
          <p:cNvPr id="45" name="组合 44"/>
          <p:cNvGrpSpPr/>
          <p:nvPr/>
        </p:nvGrpSpPr>
        <p:grpSpPr>
          <a:xfrm>
            <a:off x="9838215" y="2766857"/>
            <a:ext cx="2178306" cy="2333092"/>
            <a:chOff x="6289811" y="2278882"/>
            <a:chExt cx="5344161" cy="2692222"/>
          </a:xfrm>
        </p:grpSpPr>
        <p:sp>
          <p:nvSpPr>
            <p:cNvPr id="46" name="PA_矩形 40"/>
            <p:cNvSpPr/>
            <p:nvPr>
              <p:custDataLst>
                <p:tags r:id="rId2"/>
              </p:custDataLst>
            </p:nvPr>
          </p:nvSpPr>
          <p:spPr>
            <a:xfrm>
              <a:off x="6289811" y="2278882"/>
              <a:ext cx="5344161" cy="2692222"/>
            </a:xfrm>
            <a:prstGeom prst="rect">
              <a:avLst/>
            </a:prstGeom>
            <a:noFill/>
            <a:ln w="28575" cap="flat" cmpd="sng" algn="ctr">
              <a:solidFill>
                <a:schemeClr val="tx2">
                  <a:lumMod val="75000"/>
                </a:schemeClr>
              </a:solidFill>
              <a:prstDash val="solid"/>
              <a:miter lim="800000"/>
            </a:ln>
            <a:effectLst/>
            <a:extLst>
              <a:ext uri="{909E8E84-426E-40DD-AFC4-6F175D3DCCD1}">
                <a14:hiddenFill xmlns:a14="http://schemas.microsoft.com/office/drawing/2010/main">
                  <a:gradFill>
                    <a:gsLst>
                      <a:gs pos="0">
                        <a:schemeClr val="accent1"/>
                      </a:gs>
                      <a:gs pos="100000">
                        <a:schemeClr val="accent1">
                          <a:lumMod val="75000"/>
                        </a:schemeClr>
                      </a:gs>
                    </a:gsLst>
                    <a:lin ang="5400000" scaled="1"/>
                  </a:gradFill>
                </a14:hiddenFill>
              </a:ext>
            </a:ex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cs"/>
              </a:endParaRPr>
            </a:p>
          </p:txBody>
        </p:sp>
        <p:sp>
          <p:nvSpPr>
            <p:cNvPr id="48" name="文本框 47"/>
            <p:cNvSpPr txBox="1"/>
            <p:nvPr/>
          </p:nvSpPr>
          <p:spPr>
            <a:xfrm>
              <a:off x="6445955" y="2430000"/>
              <a:ext cx="5031871" cy="1969618"/>
            </a:xfrm>
            <a:prstGeom prst="rect">
              <a:avLst/>
            </a:prstGeom>
          </p:spPr>
          <p:txBody>
            <a:bodyPr wrap="square">
              <a:spAutoFit/>
            </a:bodyPr>
            <a:lstStyle>
              <a:defPPr>
                <a:defRPr lang="zh-CN"/>
              </a:defPPr>
              <a:lvl1pPr lvl="0">
                <a:lnSpc>
                  <a:spcPct val="150000"/>
                </a:lnSpc>
                <a:defRPr sz="1600"/>
              </a:lvl1pPr>
            </a:lstStyle>
            <a:p>
              <a:r>
                <a:rPr lang="zh-CN" altLang="en-US" sz="1400" dirty="0"/>
                <a:t>加强质量和品牌建设宣传的总体策划和系统推进，</a:t>
              </a:r>
              <a:r>
                <a:rPr lang="zh-CN" altLang="en-US" sz="1400" dirty="0">
                  <a:sym typeface="+mn-ea"/>
                </a:rPr>
                <a:t>解决国产品牌的认可和推广问题，</a:t>
              </a:r>
              <a:r>
                <a:rPr lang="zh-CN" altLang="en-US" sz="1400" dirty="0"/>
                <a:t>讲好传感器民族品牌故事</a:t>
              </a:r>
            </a:p>
          </p:txBody>
        </p:sp>
      </p:grpSp>
      <p:sp>
        <p:nvSpPr>
          <p:cNvPr id="49" name="文本框 48"/>
          <p:cNvSpPr txBox="1"/>
          <p:nvPr/>
        </p:nvSpPr>
        <p:spPr>
          <a:xfrm>
            <a:off x="9932164" y="2005749"/>
            <a:ext cx="1839117" cy="400110"/>
          </a:xfrm>
          <a:prstGeom prst="rect">
            <a:avLst/>
          </a:prstGeom>
          <a:noFill/>
          <a:ln w="12700">
            <a:noFill/>
          </a:ln>
        </p:spPr>
        <p:txBody>
          <a:bodyPr wrap="square" rtlCol="0">
            <a:spAutoFit/>
          </a:bodyPr>
          <a:lstStyle>
            <a:defPPr>
              <a:defRPr lang="zh-CN"/>
            </a:defPPr>
            <a:lvl1pPr marR="0" lvl="0" indent="0" algn="ctr" fontAlgn="auto">
              <a:lnSpc>
                <a:spcPct val="100000"/>
              </a:lnSpc>
              <a:spcBef>
                <a:spcPts val="0"/>
              </a:spcBef>
              <a:spcAft>
                <a:spcPts val="0"/>
              </a:spcAft>
              <a:buClrTx/>
              <a:buSzTx/>
              <a:buFontTx/>
              <a:buNone/>
              <a:defRPr sz="2000" b="1"/>
            </a:lvl1pPr>
          </a:lstStyle>
          <a:p>
            <a:r>
              <a:rPr lang="zh-CN" altLang="en-US" dirty="0"/>
              <a:t>强化宣传引导</a:t>
            </a:r>
          </a:p>
        </p:txBody>
      </p:sp>
      <p:grpSp>
        <p:nvGrpSpPr>
          <p:cNvPr id="50" name="组合 49"/>
          <p:cNvGrpSpPr/>
          <p:nvPr/>
        </p:nvGrpSpPr>
        <p:grpSpPr>
          <a:xfrm>
            <a:off x="420721" y="1962529"/>
            <a:ext cx="11350557" cy="508000"/>
            <a:chOff x="1231902" y="1619250"/>
            <a:chExt cx="9728196" cy="508000"/>
          </a:xfrm>
        </p:grpSpPr>
        <p:cxnSp>
          <p:nvCxnSpPr>
            <p:cNvPr id="54" name="직선 연결선 2"/>
            <p:cNvCxnSpPr/>
            <p:nvPr/>
          </p:nvCxnSpPr>
          <p:spPr>
            <a:xfrm>
              <a:off x="1231902" y="1619250"/>
              <a:ext cx="972819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직선 연결선 3"/>
            <p:cNvCxnSpPr/>
            <p:nvPr/>
          </p:nvCxnSpPr>
          <p:spPr>
            <a:xfrm>
              <a:off x="1231902" y="2127250"/>
              <a:ext cx="9728196"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grpSp>
      <p:cxnSp>
        <p:nvCxnSpPr>
          <p:cNvPr id="60" name="直接连接符 59"/>
          <p:cNvCxnSpPr/>
          <p:nvPr/>
        </p:nvCxnSpPr>
        <p:spPr>
          <a:xfrm>
            <a:off x="2440980" y="1946036"/>
            <a:ext cx="0" cy="556577"/>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4840298" y="1913952"/>
            <a:ext cx="0" cy="588661"/>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7275082" y="1904499"/>
            <a:ext cx="0" cy="588661"/>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a:off x="9694384" y="1904499"/>
            <a:ext cx="0" cy="588661"/>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497070"/>
            <a:ext cx="12192000" cy="4517854"/>
          </a:xfrm>
          <a:prstGeom prst="rect">
            <a:avLst/>
          </a:prstGeom>
        </p:spPr>
      </p:pic>
      <p:sp>
        <p:nvSpPr>
          <p:cNvPr id="28" name="矩形 27"/>
          <p:cNvSpPr/>
          <p:nvPr>
            <p:custDataLst>
              <p:tags r:id="rId1"/>
            </p:custDataLst>
          </p:nvPr>
        </p:nvSpPr>
        <p:spPr>
          <a:xfrm>
            <a:off x="2781300" y="2550795"/>
            <a:ext cx="808990" cy="800100"/>
          </a:xfrm>
          <a:prstGeom prst="rect">
            <a:avLst/>
          </a:prstGeom>
          <a:solidFill>
            <a:schemeClr val="accent1">
              <a:lumMod val="75000"/>
            </a:schemeClr>
          </a:solidFill>
          <a:ln>
            <a:noFill/>
          </a:ln>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dirty="0">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2"/>
            </p:custDataLst>
          </p:nvPr>
        </p:nvSpPr>
        <p:spPr>
          <a:xfrm>
            <a:off x="4117298" y="3091598"/>
            <a:ext cx="2672080" cy="430530"/>
          </a:xfrm>
          <a:prstGeom prst="rect">
            <a:avLst/>
          </a:prstGeom>
          <a:noFill/>
        </p:spPr>
        <p:txBody>
          <a:bodyPr wrap="none" tIns="0" bIns="0" rtlCol="0" anchor="t">
            <a:spAutoFit/>
          </a:bodyPr>
          <a:lstStyle/>
          <a:p>
            <a:pPr algn="l"/>
            <a:r>
              <a:rPr lang="zh-CN" altLang="en-US" sz="2800" b="1" dirty="0">
                <a:solidFill>
                  <a:schemeClr val="bg1"/>
                </a:solidFill>
                <a:latin typeface="Arial" panose="020B0604020202020204" pitchFamily="34" charset="0"/>
                <a:ea typeface="微软雅黑" panose="020B0503020204020204" charset="-122"/>
                <a:cs typeface="+mn-ea"/>
                <a:sym typeface="+mn-lt"/>
              </a:rPr>
              <a:t>怀柔区工作考虑</a:t>
            </a:r>
          </a:p>
        </p:txBody>
      </p:sp>
      <p:grpSp>
        <p:nvGrpSpPr>
          <p:cNvPr id="4" name="组合 3"/>
          <p:cNvGrpSpPr/>
          <p:nvPr/>
        </p:nvGrpSpPr>
        <p:grpSpPr>
          <a:xfrm>
            <a:off x="382205" y="443656"/>
            <a:ext cx="436880" cy="436880"/>
            <a:chOff x="2164080" y="579120"/>
            <a:chExt cx="436880" cy="436880"/>
          </a:xfrm>
          <a:solidFill>
            <a:schemeClr val="bg1">
              <a:lumMod val="75000"/>
              <a:alpha val="40000"/>
            </a:schemeClr>
          </a:solidFill>
        </p:grpSpPr>
        <p:sp>
          <p:nvSpPr>
            <p:cNvPr id="5" name="矩形 4"/>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7" name="PA_文本框 1"/>
          <p:cNvSpPr txBox="1"/>
          <p:nvPr>
            <p:custDataLst>
              <p:tags r:id="rId3"/>
            </p:custDataLst>
          </p:nvPr>
        </p:nvSpPr>
        <p:spPr>
          <a:xfrm>
            <a:off x="1097509" y="429276"/>
            <a:ext cx="45720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关于仪器和传感器产业发展的考虑</a:t>
            </a:r>
          </a:p>
        </p:txBody>
      </p:sp>
      <p:sp>
        <p:nvSpPr>
          <p:cNvPr id="38" name="矩形 37"/>
          <p:cNvSpPr/>
          <p:nvPr>
            <p:custDataLst>
              <p:tags r:id="rId4"/>
            </p:custDataLst>
          </p:nvPr>
        </p:nvSpPr>
        <p:spPr>
          <a:xfrm>
            <a:off x="3057525" y="2811145"/>
            <a:ext cx="934720" cy="991870"/>
          </a:xfrm>
          <a:prstGeom prst="rect">
            <a:avLst/>
          </a:prstGeom>
          <a:solidFill>
            <a:srgbClr val="FFFFFF"/>
          </a:solidFill>
          <a:ln>
            <a:no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36" name="文本框 35"/>
          <p:cNvSpPr txBox="1"/>
          <p:nvPr>
            <p:custDataLst>
              <p:tags r:id="rId5"/>
            </p:custDataLst>
          </p:nvPr>
        </p:nvSpPr>
        <p:spPr>
          <a:xfrm>
            <a:off x="3022600" y="2953385"/>
            <a:ext cx="1005205" cy="706755"/>
          </a:xfrm>
          <a:prstGeom prst="rect">
            <a:avLst/>
          </a:prstGeom>
          <a:noFill/>
        </p:spPr>
        <p:txBody>
          <a:bodyPr wrap="square" rtlCol="0">
            <a:spAutoFit/>
          </a:bodyPr>
          <a:lstStyle/>
          <a:p>
            <a:pPr algn="ctr"/>
            <a:r>
              <a:rPr lang="en-US" altLang="zh-CN" sz="4000" b="1" dirty="0">
                <a:latin typeface="Arial" panose="020B0604020202020204" pitchFamily="34" charset="0"/>
                <a:ea typeface="微软雅黑" panose="020B0503020204020204" charset="-122"/>
                <a:sym typeface="Arial" panose="020B0604020202020204" pitchFamily="34" charset="0"/>
              </a:rPr>
              <a:t>02</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淘宝店chenying0907 1"/>
          <p:cNvGrpSpPr/>
          <p:nvPr/>
        </p:nvGrpSpPr>
        <p:grpSpPr>
          <a:xfrm>
            <a:off x="4736773" y="1406510"/>
            <a:ext cx="1246540" cy="1246924"/>
            <a:chOff x="3673476" y="1131590"/>
            <a:chExt cx="966788" cy="966788"/>
          </a:xfrm>
        </p:grpSpPr>
        <p:sp>
          <p:nvSpPr>
            <p:cNvPr id="3" name="淘宝店chenying0907 5"/>
            <p:cNvSpPr/>
            <p:nvPr/>
          </p:nvSpPr>
          <p:spPr bwMode="auto">
            <a:xfrm>
              <a:off x="3673476" y="1131590"/>
              <a:ext cx="966788" cy="966788"/>
            </a:xfrm>
            <a:custGeom>
              <a:avLst/>
              <a:gdLst>
                <a:gd name="T0" fmla="*/ 4869 w 4870"/>
                <a:gd name="T1" fmla="*/ 2493 h 4872"/>
                <a:gd name="T2" fmla="*/ 4866 w 4870"/>
                <a:gd name="T3" fmla="*/ 2310 h 4872"/>
                <a:gd name="T4" fmla="*/ 4793 w 4870"/>
                <a:gd name="T5" fmla="*/ 1827 h 4872"/>
                <a:gd name="T6" fmla="*/ 4630 w 4870"/>
                <a:gd name="T7" fmla="*/ 1380 h 4872"/>
                <a:gd name="T8" fmla="*/ 4386 w 4870"/>
                <a:gd name="T9" fmla="*/ 979 h 4872"/>
                <a:gd name="T10" fmla="*/ 4072 w 4870"/>
                <a:gd name="T11" fmla="*/ 633 h 4872"/>
                <a:gd name="T12" fmla="*/ 3698 w 4870"/>
                <a:gd name="T13" fmla="*/ 353 h 4872"/>
                <a:gd name="T14" fmla="*/ 3272 w 4870"/>
                <a:gd name="T15" fmla="*/ 148 h 4872"/>
                <a:gd name="T16" fmla="*/ 2805 w 4870"/>
                <a:gd name="T17" fmla="*/ 28 h 4872"/>
                <a:gd name="T18" fmla="*/ 2309 w 4870"/>
                <a:gd name="T19" fmla="*/ 3 h 4872"/>
                <a:gd name="T20" fmla="*/ 1826 w 4870"/>
                <a:gd name="T21" fmla="*/ 77 h 4872"/>
                <a:gd name="T22" fmla="*/ 1380 w 4870"/>
                <a:gd name="T23" fmla="*/ 240 h 4872"/>
                <a:gd name="T24" fmla="*/ 979 w 4870"/>
                <a:gd name="T25" fmla="*/ 484 h 4872"/>
                <a:gd name="T26" fmla="*/ 633 w 4870"/>
                <a:gd name="T27" fmla="*/ 798 h 4872"/>
                <a:gd name="T28" fmla="*/ 353 w 4870"/>
                <a:gd name="T29" fmla="*/ 1173 h 4872"/>
                <a:gd name="T30" fmla="*/ 148 w 4870"/>
                <a:gd name="T31" fmla="*/ 1599 h 4872"/>
                <a:gd name="T32" fmla="*/ 29 w 4870"/>
                <a:gd name="T33" fmla="*/ 2064 h 4872"/>
                <a:gd name="T34" fmla="*/ 4 w 4870"/>
                <a:gd name="T35" fmla="*/ 2562 h 4872"/>
                <a:gd name="T36" fmla="*/ 77 w 4870"/>
                <a:gd name="T37" fmla="*/ 3044 h 4872"/>
                <a:gd name="T38" fmla="*/ 240 w 4870"/>
                <a:gd name="T39" fmla="*/ 3492 h 4872"/>
                <a:gd name="T40" fmla="*/ 484 w 4870"/>
                <a:gd name="T41" fmla="*/ 3893 h 4872"/>
                <a:gd name="T42" fmla="*/ 798 w 4870"/>
                <a:gd name="T43" fmla="*/ 4238 h 4872"/>
                <a:gd name="T44" fmla="*/ 1172 w 4870"/>
                <a:gd name="T45" fmla="*/ 4519 h 4872"/>
                <a:gd name="T46" fmla="*/ 1598 w 4870"/>
                <a:gd name="T47" fmla="*/ 4724 h 4872"/>
                <a:gd name="T48" fmla="*/ 2064 w 4870"/>
                <a:gd name="T49" fmla="*/ 4844 h 4872"/>
                <a:gd name="T50" fmla="*/ 2480 w 4870"/>
                <a:gd name="T51" fmla="*/ 4871 h 4872"/>
                <a:gd name="T52" fmla="*/ 2656 w 4870"/>
                <a:gd name="T53" fmla="*/ 4862 h 4872"/>
                <a:gd name="T54" fmla="*/ 2829 w 4870"/>
                <a:gd name="T55" fmla="*/ 4840 h 4872"/>
                <a:gd name="T56" fmla="*/ 2997 w 4870"/>
                <a:gd name="T57" fmla="*/ 4807 h 4872"/>
                <a:gd name="T58" fmla="*/ 3160 w 4870"/>
                <a:gd name="T59" fmla="*/ 4761 h 4872"/>
                <a:gd name="T60" fmla="*/ 3320 w 4870"/>
                <a:gd name="T61" fmla="*/ 4704 h 4872"/>
                <a:gd name="T62" fmla="*/ 3477 w 4870"/>
                <a:gd name="T63" fmla="*/ 4636 h 4872"/>
                <a:gd name="T64" fmla="*/ 3630 w 4870"/>
                <a:gd name="T65" fmla="*/ 4556 h 4872"/>
                <a:gd name="T66" fmla="*/ 3763 w 4870"/>
                <a:gd name="T67" fmla="*/ 4477 h 4872"/>
                <a:gd name="T68" fmla="*/ 3863 w 4870"/>
                <a:gd name="T69" fmla="*/ 4415 h 4872"/>
                <a:gd name="T70" fmla="*/ 3937 w 4870"/>
                <a:gd name="T71" fmla="*/ 4396 h 4872"/>
                <a:gd name="T72" fmla="*/ 3997 w 4870"/>
                <a:gd name="T73" fmla="*/ 4415 h 4872"/>
                <a:gd name="T74" fmla="*/ 4077 w 4870"/>
                <a:gd name="T75" fmla="*/ 4475 h 4872"/>
                <a:gd name="T76" fmla="*/ 4178 w 4870"/>
                <a:gd name="T77" fmla="*/ 4554 h 4872"/>
                <a:gd name="T78" fmla="*/ 4289 w 4870"/>
                <a:gd name="T79" fmla="*/ 4616 h 4872"/>
                <a:gd name="T80" fmla="*/ 4439 w 4870"/>
                <a:gd name="T81" fmla="*/ 4663 h 4872"/>
                <a:gd name="T82" fmla="*/ 4639 w 4870"/>
                <a:gd name="T83" fmla="*/ 4686 h 4872"/>
                <a:gd name="T84" fmla="*/ 4639 w 4870"/>
                <a:gd name="T85" fmla="*/ 4649 h 4872"/>
                <a:gd name="T86" fmla="*/ 4574 w 4870"/>
                <a:gd name="T87" fmla="*/ 4590 h 4872"/>
                <a:gd name="T88" fmla="*/ 4525 w 4870"/>
                <a:gd name="T89" fmla="*/ 4522 h 4872"/>
                <a:gd name="T90" fmla="*/ 4489 w 4870"/>
                <a:gd name="T91" fmla="*/ 4448 h 4872"/>
                <a:gd name="T92" fmla="*/ 4466 w 4870"/>
                <a:gd name="T93" fmla="*/ 4370 h 4872"/>
                <a:gd name="T94" fmla="*/ 4453 w 4870"/>
                <a:gd name="T95" fmla="*/ 4292 h 4872"/>
                <a:gd name="T96" fmla="*/ 4453 w 4870"/>
                <a:gd name="T97" fmla="*/ 4163 h 4872"/>
                <a:gd name="T98" fmla="*/ 4480 w 4870"/>
                <a:gd name="T99" fmla="*/ 4020 h 4872"/>
                <a:gd name="T100" fmla="*/ 4529 w 4870"/>
                <a:gd name="T101" fmla="*/ 3866 h 4872"/>
                <a:gd name="T102" fmla="*/ 4648 w 4870"/>
                <a:gd name="T103" fmla="*/ 3566 h 4872"/>
                <a:gd name="T104" fmla="*/ 4737 w 4870"/>
                <a:gd name="T105" fmla="*/ 3319 h 4872"/>
                <a:gd name="T106" fmla="*/ 4800 w 4870"/>
                <a:gd name="T107" fmla="*/ 3098 h 4872"/>
                <a:gd name="T108" fmla="*/ 4846 w 4870"/>
                <a:gd name="T109" fmla="*/ 2853 h 4872"/>
                <a:gd name="T110" fmla="*/ 4869 w 4870"/>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70" h="4872">
                  <a:moveTo>
                    <a:pt x="4870" y="2508"/>
                  </a:moveTo>
                  <a:lnTo>
                    <a:pt x="4869" y="2510"/>
                  </a:lnTo>
                  <a:lnTo>
                    <a:pt x="4867" y="2512"/>
                  </a:lnTo>
                  <a:lnTo>
                    <a:pt x="4869" y="2493"/>
                  </a:lnTo>
                  <a:lnTo>
                    <a:pt x="4869" y="2474"/>
                  </a:lnTo>
                  <a:lnTo>
                    <a:pt x="4870" y="2455"/>
                  </a:lnTo>
                  <a:lnTo>
                    <a:pt x="4870" y="2435"/>
                  </a:lnTo>
                  <a:lnTo>
                    <a:pt x="4866" y="2310"/>
                  </a:lnTo>
                  <a:lnTo>
                    <a:pt x="4857" y="2186"/>
                  </a:lnTo>
                  <a:lnTo>
                    <a:pt x="4842" y="2064"/>
                  </a:lnTo>
                  <a:lnTo>
                    <a:pt x="4820" y="1945"/>
                  </a:lnTo>
                  <a:lnTo>
                    <a:pt x="4793" y="1827"/>
                  </a:lnTo>
                  <a:lnTo>
                    <a:pt x="4760" y="1712"/>
                  </a:lnTo>
                  <a:lnTo>
                    <a:pt x="4722" y="1599"/>
                  </a:lnTo>
                  <a:lnTo>
                    <a:pt x="4678" y="1487"/>
                  </a:lnTo>
                  <a:lnTo>
                    <a:pt x="4630" y="1380"/>
                  </a:lnTo>
                  <a:lnTo>
                    <a:pt x="4576" y="1275"/>
                  </a:lnTo>
                  <a:lnTo>
                    <a:pt x="4517" y="1173"/>
                  </a:lnTo>
                  <a:lnTo>
                    <a:pt x="4454" y="1073"/>
                  </a:lnTo>
                  <a:lnTo>
                    <a:pt x="4386" y="979"/>
                  </a:lnTo>
                  <a:lnTo>
                    <a:pt x="4313" y="886"/>
                  </a:lnTo>
                  <a:lnTo>
                    <a:pt x="4238" y="798"/>
                  </a:lnTo>
                  <a:lnTo>
                    <a:pt x="4156" y="714"/>
                  </a:lnTo>
                  <a:lnTo>
                    <a:pt x="4072" y="633"/>
                  </a:lnTo>
                  <a:lnTo>
                    <a:pt x="3984" y="556"/>
                  </a:lnTo>
                  <a:lnTo>
                    <a:pt x="3892" y="484"/>
                  </a:lnTo>
                  <a:lnTo>
                    <a:pt x="3796" y="416"/>
                  </a:lnTo>
                  <a:lnTo>
                    <a:pt x="3698" y="353"/>
                  </a:lnTo>
                  <a:lnTo>
                    <a:pt x="3595" y="294"/>
                  </a:lnTo>
                  <a:lnTo>
                    <a:pt x="3490" y="240"/>
                  </a:lnTo>
                  <a:lnTo>
                    <a:pt x="3382" y="192"/>
                  </a:lnTo>
                  <a:lnTo>
                    <a:pt x="3272" y="148"/>
                  </a:lnTo>
                  <a:lnTo>
                    <a:pt x="3159" y="109"/>
                  </a:lnTo>
                  <a:lnTo>
                    <a:pt x="3043" y="77"/>
                  </a:lnTo>
                  <a:lnTo>
                    <a:pt x="2926" y="50"/>
                  </a:lnTo>
                  <a:lnTo>
                    <a:pt x="2805" y="28"/>
                  </a:lnTo>
                  <a:lnTo>
                    <a:pt x="2684" y="12"/>
                  </a:lnTo>
                  <a:lnTo>
                    <a:pt x="2561" y="3"/>
                  </a:lnTo>
                  <a:lnTo>
                    <a:pt x="2434" y="0"/>
                  </a:lnTo>
                  <a:lnTo>
                    <a:pt x="2309" y="3"/>
                  </a:lnTo>
                  <a:lnTo>
                    <a:pt x="2187" y="12"/>
                  </a:lnTo>
                  <a:lnTo>
                    <a:pt x="2064" y="28"/>
                  </a:lnTo>
                  <a:lnTo>
                    <a:pt x="1944" y="50"/>
                  </a:lnTo>
                  <a:lnTo>
                    <a:pt x="1826" y="77"/>
                  </a:lnTo>
                  <a:lnTo>
                    <a:pt x="1711" y="109"/>
                  </a:lnTo>
                  <a:lnTo>
                    <a:pt x="1598" y="148"/>
                  </a:lnTo>
                  <a:lnTo>
                    <a:pt x="1488" y="192"/>
                  </a:lnTo>
                  <a:lnTo>
                    <a:pt x="1380" y="240"/>
                  </a:lnTo>
                  <a:lnTo>
                    <a:pt x="1275" y="294"/>
                  </a:lnTo>
                  <a:lnTo>
                    <a:pt x="1172" y="353"/>
                  </a:lnTo>
                  <a:lnTo>
                    <a:pt x="1074" y="416"/>
                  </a:lnTo>
                  <a:lnTo>
                    <a:pt x="979" y="484"/>
                  </a:lnTo>
                  <a:lnTo>
                    <a:pt x="886" y="556"/>
                  </a:lnTo>
                  <a:lnTo>
                    <a:pt x="798" y="633"/>
                  </a:lnTo>
                  <a:lnTo>
                    <a:pt x="714" y="714"/>
                  </a:lnTo>
                  <a:lnTo>
                    <a:pt x="633" y="798"/>
                  </a:lnTo>
                  <a:lnTo>
                    <a:pt x="556" y="886"/>
                  </a:lnTo>
                  <a:lnTo>
                    <a:pt x="484" y="979"/>
                  </a:lnTo>
                  <a:lnTo>
                    <a:pt x="416" y="1073"/>
                  </a:lnTo>
                  <a:lnTo>
                    <a:pt x="353" y="1173"/>
                  </a:lnTo>
                  <a:lnTo>
                    <a:pt x="295" y="1275"/>
                  </a:lnTo>
                  <a:lnTo>
                    <a:pt x="240" y="1380"/>
                  </a:lnTo>
                  <a:lnTo>
                    <a:pt x="192" y="1487"/>
                  </a:lnTo>
                  <a:lnTo>
                    <a:pt x="148" y="1599"/>
                  </a:lnTo>
                  <a:lnTo>
                    <a:pt x="110" y="1712"/>
                  </a:lnTo>
                  <a:lnTo>
                    <a:pt x="77" y="1827"/>
                  </a:lnTo>
                  <a:lnTo>
                    <a:pt x="50" y="1945"/>
                  </a:lnTo>
                  <a:lnTo>
                    <a:pt x="29" y="2064"/>
                  </a:lnTo>
                  <a:lnTo>
                    <a:pt x="13" y="2186"/>
                  </a:lnTo>
                  <a:lnTo>
                    <a:pt x="4" y="2310"/>
                  </a:lnTo>
                  <a:lnTo>
                    <a:pt x="0" y="2435"/>
                  </a:lnTo>
                  <a:lnTo>
                    <a:pt x="4" y="2562"/>
                  </a:lnTo>
                  <a:lnTo>
                    <a:pt x="13" y="2685"/>
                  </a:lnTo>
                  <a:lnTo>
                    <a:pt x="29" y="2806"/>
                  </a:lnTo>
                  <a:lnTo>
                    <a:pt x="50" y="2927"/>
                  </a:lnTo>
                  <a:lnTo>
                    <a:pt x="77" y="3044"/>
                  </a:lnTo>
                  <a:lnTo>
                    <a:pt x="110" y="3160"/>
                  </a:lnTo>
                  <a:lnTo>
                    <a:pt x="148" y="3273"/>
                  </a:lnTo>
                  <a:lnTo>
                    <a:pt x="192" y="3384"/>
                  </a:lnTo>
                  <a:lnTo>
                    <a:pt x="240" y="3492"/>
                  </a:lnTo>
                  <a:lnTo>
                    <a:pt x="295" y="3597"/>
                  </a:lnTo>
                  <a:lnTo>
                    <a:pt x="353" y="3699"/>
                  </a:lnTo>
                  <a:lnTo>
                    <a:pt x="416" y="3797"/>
                  </a:lnTo>
                  <a:lnTo>
                    <a:pt x="484" y="3893"/>
                  </a:lnTo>
                  <a:lnTo>
                    <a:pt x="556" y="3985"/>
                  </a:lnTo>
                  <a:lnTo>
                    <a:pt x="633" y="4074"/>
                  </a:lnTo>
                  <a:lnTo>
                    <a:pt x="714" y="4158"/>
                  </a:lnTo>
                  <a:lnTo>
                    <a:pt x="798" y="4238"/>
                  </a:lnTo>
                  <a:lnTo>
                    <a:pt x="886" y="4315"/>
                  </a:lnTo>
                  <a:lnTo>
                    <a:pt x="979" y="4387"/>
                  </a:lnTo>
                  <a:lnTo>
                    <a:pt x="1074" y="4456"/>
                  </a:lnTo>
                  <a:lnTo>
                    <a:pt x="1172" y="4519"/>
                  </a:lnTo>
                  <a:lnTo>
                    <a:pt x="1275" y="4578"/>
                  </a:lnTo>
                  <a:lnTo>
                    <a:pt x="1380" y="4632"/>
                  </a:lnTo>
                  <a:lnTo>
                    <a:pt x="1488" y="4680"/>
                  </a:lnTo>
                  <a:lnTo>
                    <a:pt x="1598" y="4724"/>
                  </a:lnTo>
                  <a:lnTo>
                    <a:pt x="1711" y="4761"/>
                  </a:lnTo>
                  <a:lnTo>
                    <a:pt x="1826" y="4795"/>
                  </a:lnTo>
                  <a:lnTo>
                    <a:pt x="1944" y="4822"/>
                  </a:lnTo>
                  <a:lnTo>
                    <a:pt x="2064" y="4844"/>
                  </a:lnTo>
                  <a:lnTo>
                    <a:pt x="2187" y="4858"/>
                  </a:lnTo>
                  <a:lnTo>
                    <a:pt x="2309" y="4869"/>
                  </a:lnTo>
                  <a:lnTo>
                    <a:pt x="2434" y="4872"/>
                  </a:lnTo>
                  <a:lnTo>
                    <a:pt x="2480" y="4871"/>
                  </a:lnTo>
                  <a:lnTo>
                    <a:pt x="2525" y="4870"/>
                  </a:lnTo>
                  <a:lnTo>
                    <a:pt x="2569" y="4869"/>
                  </a:lnTo>
                  <a:lnTo>
                    <a:pt x="2614" y="4865"/>
                  </a:lnTo>
                  <a:lnTo>
                    <a:pt x="2656" y="4862"/>
                  </a:lnTo>
                  <a:lnTo>
                    <a:pt x="2700" y="4857"/>
                  </a:lnTo>
                  <a:lnTo>
                    <a:pt x="2743" y="4853"/>
                  </a:lnTo>
                  <a:lnTo>
                    <a:pt x="2786" y="4847"/>
                  </a:lnTo>
                  <a:lnTo>
                    <a:pt x="2829" y="4840"/>
                  </a:lnTo>
                  <a:lnTo>
                    <a:pt x="2872" y="4832"/>
                  </a:lnTo>
                  <a:lnTo>
                    <a:pt x="2913" y="4825"/>
                  </a:lnTo>
                  <a:lnTo>
                    <a:pt x="2955" y="4817"/>
                  </a:lnTo>
                  <a:lnTo>
                    <a:pt x="2997" y="4807"/>
                  </a:lnTo>
                  <a:lnTo>
                    <a:pt x="3038" y="4796"/>
                  </a:lnTo>
                  <a:lnTo>
                    <a:pt x="3079" y="4785"/>
                  </a:lnTo>
                  <a:lnTo>
                    <a:pt x="3120" y="4774"/>
                  </a:lnTo>
                  <a:lnTo>
                    <a:pt x="3160" y="4761"/>
                  </a:lnTo>
                  <a:lnTo>
                    <a:pt x="3201" y="4748"/>
                  </a:lnTo>
                  <a:lnTo>
                    <a:pt x="3241" y="4734"/>
                  </a:lnTo>
                  <a:lnTo>
                    <a:pt x="3281" y="4720"/>
                  </a:lnTo>
                  <a:lnTo>
                    <a:pt x="3320" y="4704"/>
                  </a:lnTo>
                  <a:lnTo>
                    <a:pt x="3360" y="4688"/>
                  </a:lnTo>
                  <a:lnTo>
                    <a:pt x="3399" y="4671"/>
                  </a:lnTo>
                  <a:lnTo>
                    <a:pt x="3439" y="4654"/>
                  </a:lnTo>
                  <a:lnTo>
                    <a:pt x="3477" y="4636"/>
                  </a:lnTo>
                  <a:lnTo>
                    <a:pt x="3516" y="4617"/>
                  </a:lnTo>
                  <a:lnTo>
                    <a:pt x="3555" y="4597"/>
                  </a:lnTo>
                  <a:lnTo>
                    <a:pt x="3593" y="4577"/>
                  </a:lnTo>
                  <a:lnTo>
                    <a:pt x="3630" y="4556"/>
                  </a:lnTo>
                  <a:lnTo>
                    <a:pt x="3668" y="4535"/>
                  </a:lnTo>
                  <a:lnTo>
                    <a:pt x="3707" y="4512"/>
                  </a:lnTo>
                  <a:lnTo>
                    <a:pt x="3744" y="4489"/>
                  </a:lnTo>
                  <a:lnTo>
                    <a:pt x="3763" y="4477"/>
                  </a:lnTo>
                  <a:lnTo>
                    <a:pt x="3787" y="4463"/>
                  </a:lnTo>
                  <a:lnTo>
                    <a:pt x="3813" y="4447"/>
                  </a:lnTo>
                  <a:lnTo>
                    <a:pt x="3843" y="4428"/>
                  </a:lnTo>
                  <a:lnTo>
                    <a:pt x="3863" y="4415"/>
                  </a:lnTo>
                  <a:lnTo>
                    <a:pt x="3884" y="4406"/>
                  </a:lnTo>
                  <a:lnTo>
                    <a:pt x="3902" y="4401"/>
                  </a:lnTo>
                  <a:lnTo>
                    <a:pt x="3920" y="4397"/>
                  </a:lnTo>
                  <a:lnTo>
                    <a:pt x="3937" y="4396"/>
                  </a:lnTo>
                  <a:lnTo>
                    <a:pt x="3952" y="4398"/>
                  </a:lnTo>
                  <a:lnTo>
                    <a:pt x="3968" y="4402"/>
                  </a:lnTo>
                  <a:lnTo>
                    <a:pt x="3983" y="4407"/>
                  </a:lnTo>
                  <a:lnTo>
                    <a:pt x="3997" y="4415"/>
                  </a:lnTo>
                  <a:lnTo>
                    <a:pt x="4013" y="4424"/>
                  </a:lnTo>
                  <a:lnTo>
                    <a:pt x="4028" y="4436"/>
                  </a:lnTo>
                  <a:lnTo>
                    <a:pt x="4044" y="4448"/>
                  </a:lnTo>
                  <a:lnTo>
                    <a:pt x="4077" y="4475"/>
                  </a:lnTo>
                  <a:lnTo>
                    <a:pt x="4114" y="4505"/>
                  </a:lnTo>
                  <a:lnTo>
                    <a:pt x="4134" y="4521"/>
                  </a:lnTo>
                  <a:lnTo>
                    <a:pt x="4155" y="4538"/>
                  </a:lnTo>
                  <a:lnTo>
                    <a:pt x="4178" y="4554"/>
                  </a:lnTo>
                  <a:lnTo>
                    <a:pt x="4203" y="4570"/>
                  </a:lnTo>
                  <a:lnTo>
                    <a:pt x="4230" y="4586"/>
                  </a:lnTo>
                  <a:lnTo>
                    <a:pt x="4258" y="4601"/>
                  </a:lnTo>
                  <a:lnTo>
                    <a:pt x="4289" y="4616"/>
                  </a:lnTo>
                  <a:lnTo>
                    <a:pt x="4322" y="4630"/>
                  </a:lnTo>
                  <a:lnTo>
                    <a:pt x="4358" y="4642"/>
                  </a:lnTo>
                  <a:lnTo>
                    <a:pt x="4398" y="4653"/>
                  </a:lnTo>
                  <a:lnTo>
                    <a:pt x="4439" y="4663"/>
                  </a:lnTo>
                  <a:lnTo>
                    <a:pt x="4483" y="4671"/>
                  </a:lnTo>
                  <a:lnTo>
                    <a:pt x="4532" y="4678"/>
                  </a:lnTo>
                  <a:lnTo>
                    <a:pt x="4583" y="4683"/>
                  </a:lnTo>
                  <a:lnTo>
                    <a:pt x="4639" y="4686"/>
                  </a:lnTo>
                  <a:lnTo>
                    <a:pt x="4697" y="4686"/>
                  </a:lnTo>
                  <a:lnTo>
                    <a:pt x="4677" y="4675"/>
                  </a:lnTo>
                  <a:lnTo>
                    <a:pt x="4657" y="4662"/>
                  </a:lnTo>
                  <a:lnTo>
                    <a:pt x="4639" y="4649"/>
                  </a:lnTo>
                  <a:lnTo>
                    <a:pt x="4621" y="4635"/>
                  </a:lnTo>
                  <a:lnTo>
                    <a:pt x="4604" y="4620"/>
                  </a:lnTo>
                  <a:lnTo>
                    <a:pt x="4589" y="4606"/>
                  </a:lnTo>
                  <a:lnTo>
                    <a:pt x="4574" y="4590"/>
                  </a:lnTo>
                  <a:lnTo>
                    <a:pt x="4561" y="4574"/>
                  </a:lnTo>
                  <a:lnTo>
                    <a:pt x="4547" y="4557"/>
                  </a:lnTo>
                  <a:lnTo>
                    <a:pt x="4536" y="4540"/>
                  </a:lnTo>
                  <a:lnTo>
                    <a:pt x="4525" y="4522"/>
                  </a:lnTo>
                  <a:lnTo>
                    <a:pt x="4515" y="4504"/>
                  </a:lnTo>
                  <a:lnTo>
                    <a:pt x="4506" y="4486"/>
                  </a:lnTo>
                  <a:lnTo>
                    <a:pt x="4497" y="4467"/>
                  </a:lnTo>
                  <a:lnTo>
                    <a:pt x="4489" y="4448"/>
                  </a:lnTo>
                  <a:lnTo>
                    <a:pt x="4482" y="4429"/>
                  </a:lnTo>
                  <a:lnTo>
                    <a:pt x="4476" y="4410"/>
                  </a:lnTo>
                  <a:lnTo>
                    <a:pt x="4471" y="4390"/>
                  </a:lnTo>
                  <a:lnTo>
                    <a:pt x="4466" y="4370"/>
                  </a:lnTo>
                  <a:lnTo>
                    <a:pt x="4462" y="4351"/>
                  </a:lnTo>
                  <a:lnTo>
                    <a:pt x="4458" y="4332"/>
                  </a:lnTo>
                  <a:lnTo>
                    <a:pt x="4455" y="4312"/>
                  </a:lnTo>
                  <a:lnTo>
                    <a:pt x="4453" y="4292"/>
                  </a:lnTo>
                  <a:lnTo>
                    <a:pt x="4452" y="4273"/>
                  </a:lnTo>
                  <a:lnTo>
                    <a:pt x="4449" y="4235"/>
                  </a:lnTo>
                  <a:lnTo>
                    <a:pt x="4450" y="4198"/>
                  </a:lnTo>
                  <a:lnTo>
                    <a:pt x="4453" y="4163"/>
                  </a:lnTo>
                  <a:lnTo>
                    <a:pt x="4457" y="4129"/>
                  </a:lnTo>
                  <a:lnTo>
                    <a:pt x="4463" y="4093"/>
                  </a:lnTo>
                  <a:lnTo>
                    <a:pt x="4471" y="4057"/>
                  </a:lnTo>
                  <a:lnTo>
                    <a:pt x="4480" y="4020"/>
                  </a:lnTo>
                  <a:lnTo>
                    <a:pt x="4490" y="3982"/>
                  </a:lnTo>
                  <a:lnTo>
                    <a:pt x="4502" y="3944"/>
                  </a:lnTo>
                  <a:lnTo>
                    <a:pt x="4516" y="3906"/>
                  </a:lnTo>
                  <a:lnTo>
                    <a:pt x="4529" y="3866"/>
                  </a:lnTo>
                  <a:lnTo>
                    <a:pt x="4545" y="3826"/>
                  </a:lnTo>
                  <a:lnTo>
                    <a:pt x="4577" y="3743"/>
                  </a:lnTo>
                  <a:lnTo>
                    <a:pt x="4612" y="3656"/>
                  </a:lnTo>
                  <a:lnTo>
                    <a:pt x="4648" y="3566"/>
                  </a:lnTo>
                  <a:lnTo>
                    <a:pt x="4684" y="3470"/>
                  </a:lnTo>
                  <a:lnTo>
                    <a:pt x="4702" y="3421"/>
                  </a:lnTo>
                  <a:lnTo>
                    <a:pt x="4720" y="3371"/>
                  </a:lnTo>
                  <a:lnTo>
                    <a:pt x="4737" y="3319"/>
                  </a:lnTo>
                  <a:lnTo>
                    <a:pt x="4754" y="3266"/>
                  </a:lnTo>
                  <a:lnTo>
                    <a:pt x="4769" y="3211"/>
                  </a:lnTo>
                  <a:lnTo>
                    <a:pt x="4785" y="3156"/>
                  </a:lnTo>
                  <a:lnTo>
                    <a:pt x="4800" y="3098"/>
                  </a:lnTo>
                  <a:lnTo>
                    <a:pt x="4812" y="3039"/>
                  </a:lnTo>
                  <a:lnTo>
                    <a:pt x="4825" y="2979"/>
                  </a:lnTo>
                  <a:lnTo>
                    <a:pt x="4836" y="2917"/>
                  </a:lnTo>
                  <a:lnTo>
                    <a:pt x="4846" y="2853"/>
                  </a:lnTo>
                  <a:lnTo>
                    <a:pt x="4854" y="2787"/>
                  </a:lnTo>
                  <a:lnTo>
                    <a:pt x="4861" y="2721"/>
                  </a:lnTo>
                  <a:lnTo>
                    <a:pt x="4865" y="2652"/>
                  </a:lnTo>
                  <a:lnTo>
                    <a:pt x="4869" y="2581"/>
                  </a:lnTo>
                  <a:lnTo>
                    <a:pt x="4870" y="2508"/>
                  </a:lnTo>
                  <a:close/>
                </a:path>
              </a:pathLst>
            </a:custGeom>
            <a:solidFill>
              <a:schemeClr val="tx2">
                <a:lumMod val="75000"/>
              </a:schemeClr>
            </a:solidFill>
            <a:ln>
              <a:solidFill>
                <a:schemeClr val="accent3">
                  <a:lumMod val="100000"/>
                </a:schemeClr>
              </a:solidFill>
            </a:ln>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sp>
          <p:nvSpPr>
            <p:cNvPr id="4" name="淘宝店chenying0907 6"/>
            <p:cNvSpPr/>
            <p:nvPr/>
          </p:nvSpPr>
          <p:spPr bwMode="auto">
            <a:xfrm>
              <a:off x="3802063" y="1260178"/>
              <a:ext cx="709613" cy="709613"/>
            </a:xfrm>
            <a:custGeom>
              <a:avLst/>
              <a:gdLst>
                <a:gd name="T0" fmla="*/ 3567 w 3576"/>
                <a:gd name="T1" fmla="*/ 1972 h 3578"/>
                <a:gd name="T2" fmla="*/ 3520 w 3576"/>
                <a:gd name="T3" fmla="*/ 2236 h 3578"/>
                <a:gd name="T4" fmla="*/ 3435 w 3576"/>
                <a:gd name="T5" fmla="*/ 2485 h 3578"/>
                <a:gd name="T6" fmla="*/ 3317 w 3576"/>
                <a:gd name="T7" fmla="*/ 2716 h 3578"/>
                <a:gd name="T8" fmla="*/ 3168 w 3576"/>
                <a:gd name="T9" fmla="*/ 2927 h 3578"/>
                <a:gd name="T10" fmla="*/ 2990 w 3576"/>
                <a:gd name="T11" fmla="*/ 3113 h 3578"/>
                <a:gd name="T12" fmla="*/ 2788 w 3576"/>
                <a:gd name="T13" fmla="*/ 3272 h 3578"/>
                <a:gd name="T14" fmla="*/ 2563 w 3576"/>
                <a:gd name="T15" fmla="*/ 3402 h 3578"/>
                <a:gd name="T16" fmla="*/ 2319 w 3576"/>
                <a:gd name="T17" fmla="*/ 3498 h 3578"/>
                <a:gd name="T18" fmla="*/ 2060 w 3576"/>
                <a:gd name="T19" fmla="*/ 3557 h 3578"/>
                <a:gd name="T20" fmla="*/ 1787 w 3576"/>
                <a:gd name="T21" fmla="*/ 3578 h 3578"/>
                <a:gd name="T22" fmla="*/ 1516 w 3576"/>
                <a:gd name="T23" fmla="*/ 3557 h 3578"/>
                <a:gd name="T24" fmla="*/ 1257 w 3576"/>
                <a:gd name="T25" fmla="*/ 3498 h 3578"/>
                <a:gd name="T26" fmla="*/ 1013 w 3576"/>
                <a:gd name="T27" fmla="*/ 3402 h 3578"/>
                <a:gd name="T28" fmla="*/ 788 w 3576"/>
                <a:gd name="T29" fmla="*/ 3272 h 3578"/>
                <a:gd name="T30" fmla="*/ 586 w 3576"/>
                <a:gd name="T31" fmla="*/ 3113 h 3578"/>
                <a:gd name="T32" fmla="*/ 408 w 3576"/>
                <a:gd name="T33" fmla="*/ 2927 h 3578"/>
                <a:gd name="T34" fmla="*/ 258 w 3576"/>
                <a:gd name="T35" fmla="*/ 2716 h 3578"/>
                <a:gd name="T36" fmla="*/ 140 w 3576"/>
                <a:gd name="T37" fmla="*/ 2485 h 3578"/>
                <a:gd name="T38" fmla="*/ 57 w 3576"/>
                <a:gd name="T39" fmla="*/ 2236 h 3578"/>
                <a:gd name="T40" fmla="*/ 9 w 3576"/>
                <a:gd name="T41" fmla="*/ 1972 h 3578"/>
                <a:gd name="T42" fmla="*/ 2 w 3576"/>
                <a:gd name="T43" fmla="*/ 1697 h 3578"/>
                <a:gd name="T44" fmla="*/ 36 w 3576"/>
                <a:gd name="T45" fmla="*/ 1429 h 3578"/>
                <a:gd name="T46" fmla="*/ 108 w 3576"/>
                <a:gd name="T47" fmla="*/ 1174 h 3578"/>
                <a:gd name="T48" fmla="*/ 215 w 3576"/>
                <a:gd name="T49" fmla="*/ 936 h 3578"/>
                <a:gd name="T50" fmla="*/ 355 w 3576"/>
                <a:gd name="T51" fmla="*/ 718 h 3578"/>
                <a:gd name="T52" fmla="*/ 523 w 3576"/>
                <a:gd name="T53" fmla="*/ 523 h 3578"/>
                <a:gd name="T54" fmla="*/ 718 w 3576"/>
                <a:gd name="T55" fmla="*/ 355 h 3578"/>
                <a:gd name="T56" fmla="*/ 936 w 3576"/>
                <a:gd name="T57" fmla="*/ 216 h 3578"/>
                <a:gd name="T58" fmla="*/ 1173 w 3576"/>
                <a:gd name="T59" fmla="*/ 108 h 3578"/>
                <a:gd name="T60" fmla="*/ 1428 w 3576"/>
                <a:gd name="T61" fmla="*/ 36 h 3578"/>
                <a:gd name="T62" fmla="*/ 1696 w 3576"/>
                <a:gd name="T63" fmla="*/ 2 h 3578"/>
                <a:gd name="T64" fmla="*/ 1971 w 3576"/>
                <a:gd name="T65" fmla="*/ 9 h 3578"/>
                <a:gd name="T66" fmla="*/ 2235 w 3576"/>
                <a:gd name="T67" fmla="*/ 57 h 3578"/>
                <a:gd name="T68" fmla="*/ 2484 w 3576"/>
                <a:gd name="T69" fmla="*/ 140 h 3578"/>
                <a:gd name="T70" fmla="*/ 2715 w 3576"/>
                <a:gd name="T71" fmla="*/ 258 h 3578"/>
                <a:gd name="T72" fmla="*/ 2926 w 3576"/>
                <a:gd name="T73" fmla="*/ 408 h 3578"/>
                <a:gd name="T74" fmla="*/ 3112 w 3576"/>
                <a:gd name="T75" fmla="*/ 585 h 3578"/>
                <a:gd name="T76" fmla="*/ 3270 w 3576"/>
                <a:gd name="T77" fmla="*/ 788 h 3578"/>
                <a:gd name="T78" fmla="*/ 3400 w 3576"/>
                <a:gd name="T79" fmla="*/ 1013 h 3578"/>
                <a:gd name="T80" fmla="*/ 3496 w 3576"/>
                <a:gd name="T81" fmla="*/ 1256 h 3578"/>
                <a:gd name="T82" fmla="*/ 3556 w 3576"/>
                <a:gd name="T83" fmla="*/ 1517 h 3578"/>
                <a:gd name="T84" fmla="*/ 3576 w 3576"/>
                <a:gd name="T85" fmla="*/ 1788 h 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6" h="3578">
                  <a:moveTo>
                    <a:pt x="3576" y="1788"/>
                  </a:moveTo>
                  <a:lnTo>
                    <a:pt x="3574" y="1881"/>
                  </a:lnTo>
                  <a:lnTo>
                    <a:pt x="3567" y="1972"/>
                  </a:lnTo>
                  <a:lnTo>
                    <a:pt x="3556" y="2061"/>
                  </a:lnTo>
                  <a:lnTo>
                    <a:pt x="3540" y="2149"/>
                  </a:lnTo>
                  <a:lnTo>
                    <a:pt x="3520" y="2236"/>
                  </a:lnTo>
                  <a:lnTo>
                    <a:pt x="3496" y="2321"/>
                  </a:lnTo>
                  <a:lnTo>
                    <a:pt x="3468" y="2404"/>
                  </a:lnTo>
                  <a:lnTo>
                    <a:pt x="3435" y="2485"/>
                  </a:lnTo>
                  <a:lnTo>
                    <a:pt x="3400" y="2564"/>
                  </a:lnTo>
                  <a:lnTo>
                    <a:pt x="3361" y="2642"/>
                  </a:lnTo>
                  <a:lnTo>
                    <a:pt x="3317" y="2716"/>
                  </a:lnTo>
                  <a:lnTo>
                    <a:pt x="3270" y="2788"/>
                  </a:lnTo>
                  <a:lnTo>
                    <a:pt x="3221" y="2860"/>
                  </a:lnTo>
                  <a:lnTo>
                    <a:pt x="3168" y="2927"/>
                  </a:lnTo>
                  <a:lnTo>
                    <a:pt x="3112" y="2991"/>
                  </a:lnTo>
                  <a:lnTo>
                    <a:pt x="3052" y="3053"/>
                  </a:lnTo>
                  <a:lnTo>
                    <a:pt x="2990" y="3113"/>
                  </a:lnTo>
                  <a:lnTo>
                    <a:pt x="2926" y="3170"/>
                  </a:lnTo>
                  <a:lnTo>
                    <a:pt x="2858" y="3223"/>
                  </a:lnTo>
                  <a:lnTo>
                    <a:pt x="2788" y="3272"/>
                  </a:lnTo>
                  <a:lnTo>
                    <a:pt x="2715" y="3318"/>
                  </a:lnTo>
                  <a:lnTo>
                    <a:pt x="2641" y="3362"/>
                  </a:lnTo>
                  <a:lnTo>
                    <a:pt x="2563" y="3402"/>
                  </a:lnTo>
                  <a:lnTo>
                    <a:pt x="2484" y="3437"/>
                  </a:lnTo>
                  <a:lnTo>
                    <a:pt x="2403" y="3470"/>
                  </a:lnTo>
                  <a:lnTo>
                    <a:pt x="2319" y="3498"/>
                  </a:lnTo>
                  <a:lnTo>
                    <a:pt x="2235" y="3521"/>
                  </a:lnTo>
                  <a:lnTo>
                    <a:pt x="2148" y="3542"/>
                  </a:lnTo>
                  <a:lnTo>
                    <a:pt x="2060" y="3557"/>
                  </a:lnTo>
                  <a:lnTo>
                    <a:pt x="1971" y="3569"/>
                  </a:lnTo>
                  <a:lnTo>
                    <a:pt x="1880" y="3575"/>
                  </a:lnTo>
                  <a:lnTo>
                    <a:pt x="1787" y="3578"/>
                  </a:lnTo>
                  <a:lnTo>
                    <a:pt x="1696" y="3575"/>
                  </a:lnTo>
                  <a:lnTo>
                    <a:pt x="1605" y="3569"/>
                  </a:lnTo>
                  <a:lnTo>
                    <a:pt x="1516" y="3557"/>
                  </a:lnTo>
                  <a:lnTo>
                    <a:pt x="1428" y="3542"/>
                  </a:lnTo>
                  <a:lnTo>
                    <a:pt x="1341" y="3521"/>
                  </a:lnTo>
                  <a:lnTo>
                    <a:pt x="1257" y="3498"/>
                  </a:lnTo>
                  <a:lnTo>
                    <a:pt x="1173" y="3470"/>
                  </a:lnTo>
                  <a:lnTo>
                    <a:pt x="1092" y="3437"/>
                  </a:lnTo>
                  <a:lnTo>
                    <a:pt x="1013" y="3402"/>
                  </a:lnTo>
                  <a:lnTo>
                    <a:pt x="936" y="3362"/>
                  </a:lnTo>
                  <a:lnTo>
                    <a:pt x="861" y="3318"/>
                  </a:lnTo>
                  <a:lnTo>
                    <a:pt x="788" y="3272"/>
                  </a:lnTo>
                  <a:lnTo>
                    <a:pt x="718" y="3223"/>
                  </a:lnTo>
                  <a:lnTo>
                    <a:pt x="650" y="3170"/>
                  </a:lnTo>
                  <a:lnTo>
                    <a:pt x="586" y="3113"/>
                  </a:lnTo>
                  <a:lnTo>
                    <a:pt x="523" y="3053"/>
                  </a:lnTo>
                  <a:lnTo>
                    <a:pt x="465" y="2991"/>
                  </a:lnTo>
                  <a:lnTo>
                    <a:pt x="408" y="2927"/>
                  </a:lnTo>
                  <a:lnTo>
                    <a:pt x="355" y="2860"/>
                  </a:lnTo>
                  <a:lnTo>
                    <a:pt x="306" y="2788"/>
                  </a:lnTo>
                  <a:lnTo>
                    <a:pt x="258" y="2716"/>
                  </a:lnTo>
                  <a:lnTo>
                    <a:pt x="215" y="2642"/>
                  </a:lnTo>
                  <a:lnTo>
                    <a:pt x="176" y="2564"/>
                  </a:lnTo>
                  <a:lnTo>
                    <a:pt x="140" y="2485"/>
                  </a:lnTo>
                  <a:lnTo>
                    <a:pt x="108" y="2404"/>
                  </a:lnTo>
                  <a:lnTo>
                    <a:pt x="80" y="2321"/>
                  </a:lnTo>
                  <a:lnTo>
                    <a:pt x="57" y="2236"/>
                  </a:lnTo>
                  <a:lnTo>
                    <a:pt x="36" y="2149"/>
                  </a:lnTo>
                  <a:lnTo>
                    <a:pt x="21" y="2061"/>
                  </a:lnTo>
                  <a:lnTo>
                    <a:pt x="9" y="1972"/>
                  </a:lnTo>
                  <a:lnTo>
                    <a:pt x="2" y="1881"/>
                  </a:lnTo>
                  <a:lnTo>
                    <a:pt x="0" y="1788"/>
                  </a:lnTo>
                  <a:lnTo>
                    <a:pt x="2" y="1697"/>
                  </a:lnTo>
                  <a:lnTo>
                    <a:pt x="9" y="1606"/>
                  </a:lnTo>
                  <a:lnTo>
                    <a:pt x="21" y="1517"/>
                  </a:lnTo>
                  <a:lnTo>
                    <a:pt x="36" y="1429"/>
                  </a:lnTo>
                  <a:lnTo>
                    <a:pt x="57" y="1342"/>
                  </a:lnTo>
                  <a:lnTo>
                    <a:pt x="80" y="1256"/>
                  </a:lnTo>
                  <a:lnTo>
                    <a:pt x="108" y="1174"/>
                  </a:lnTo>
                  <a:lnTo>
                    <a:pt x="140" y="1093"/>
                  </a:lnTo>
                  <a:lnTo>
                    <a:pt x="176" y="1013"/>
                  </a:lnTo>
                  <a:lnTo>
                    <a:pt x="215" y="936"/>
                  </a:lnTo>
                  <a:lnTo>
                    <a:pt x="258" y="862"/>
                  </a:lnTo>
                  <a:lnTo>
                    <a:pt x="306" y="788"/>
                  </a:lnTo>
                  <a:lnTo>
                    <a:pt x="355" y="718"/>
                  </a:lnTo>
                  <a:lnTo>
                    <a:pt x="408" y="651"/>
                  </a:lnTo>
                  <a:lnTo>
                    <a:pt x="465" y="585"/>
                  </a:lnTo>
                  <a:lnTo>
                    <a:pt x="523" y="523"/>
                  </a:lnTo>
                  <a:lnTo>
                    <a:pt x="586" y="465"/>
                  </a:lnTo>
                  <a:lnTo>
                    <a:pt x="650" y="408"/>
                  </a:lnTo>
                  <a:lnTo>
                    <a:pt x="718" y="355"/>
                  </a:lnTo>
                  <a:lnTo>
                    <a:pt x="788" y="306"/>
                  </a:lnTo>
                  <a:lnTo>
                    <a:pt x="861" y="258"/>
                  </a:lnTo>
                  <a:lnTo>
                    <a:pt x="936" y="216"/>
                  </a:lnTo>
                  <a:lnTo>
                    <a:pt x="1013" y="176"/>
                  </a:lnTo>
                  <a:lnTo>
                    <a:pt x="1092" y="140"/>
                  </a:lnTo>
                  <a:lnTo>
                    <a:pt x="1173" y="108"/>
                  </a:lnTo>
                  <a:lnTo>
                    <a:pt x="1257" y="80"/>
                  </a:lnTo>
                  <a:lnTo>
                    <a:pt x="1341" y="57"/>
                  </a:lnTo>
                  <a:lnTo>
                    <a:pt x="1428" y="36"/>
                  </a:lnTo>
                  <a:lnTo>
                    <a:pt x="1516" y="20"/>
                  </a:lnTo>
                  <a:lnTo>
                    <a:pt x="1605" y="9"/>
                  </a:lnTo>
                  <a:lnTo>
                    <a:pt x="1696" y="2"/>
                  </a:lnTo>
                  <a:lnTo>
                    <a:pt x="1787" y="0"/>
                  </a:lnTo>
                  <a:lnTo>
                    <a:pt x="1880" y="2"/>
                  </a:lnTo>
                  <a:lnTo>
                    <a:pt x="1971" y="9"/>
                  </a:lnTo>
                  <a:lnTo>
                    <a:pt x="2060" y="20"/>
                  </a:lnTo>
                  <a:lnTo>
                    <a:pt x="2148" y="36"/>
                  </a:lnTo>
                  <a:lnTo>
                    <a:pt x="2235" y="57"/>
                  </a:lnTo>
                  <a:lnTo>
                    <a:pt x="2319" y="80"/>
                  </a:lnTo>
                  <a:lnTo>
                    <a:pt x="2403" y="108"/>
                  </a:lnTo>
                  <a:lnTo>
                    <a:pt x="2484" y="140"/>
                  </a:lnTo>
                  <a:lnTo>
                    <a:pt x="2563" y="176"/>
                  </a:lnTo>
                  <a:lnTo>
                    <a:pt x="2641" y="216"/>
                  </a:lnTo>
                  <a:lnTo>
                    <a:pt x="2715" y="258"/>
                  </a:lnTo>
                  <a:lnTo>
                    <a:pt x="2788" y="306"/>
                  </a:lnTo>
                  <a:lnTo>
                    <a:pt x="2858" y="355"/>
                  </a:lnTo>
                  <a:lnTo>
                    <a:pt x="2926" y="408"/>
                  </a:lnTo>
                  <a:lnTo>
                    <a:pt x="2990" y="465"/>
                  </a:lnTo>
                  <a:lnTo>
                    <a:pt x="3052" y="523"/>
                  </a:lnTo>
                  <a:lnTo>
                    <a:pt x="3112" y="585"/>
                  </a:lnTo>
                  <a:lnTo>
                    <a:pt x="3168" y="651"/>
                  </a:lnTo>
                  <a:lnTo>
                    <a:pt x="3221" y="718"/>
                  </a:lnTo>
                  <a:lnTo>
                    <a:pt x="3270" y="788"/>
                  </a:lnTo>
                  <a:lnTo>
                    <a:pt x="3317" y="862"/>
                  </a:lnTo>
                  <a:lnTo>
                    <a:pt x="3361" y="936"/>
                  </a:lnTo>
                  <a:lnTo>
                    <a:pt x="3400" y="1013"/>
                  </a:lnTo>
                  <a:lnTo>
                    <a:pt x="3435" y="1093"/>
                  </a:lnTo>
                  <a:lnTo>
                    <a:pt x="3468" y="1174"/>
                  </a:lnTo>
                  <a:lnTo>
                    <a:pt x="3496" y="1256"/>
                  </a:lnTo>
                  <a:lnTo>
                    <a:pt x="3520" y="1342"/>
                  </a:lnTo>
                  <a:lnTo>
                    <a:pt x="3540" y="1429"/>
                  </a:lnTo>
                  <a:lnTo>
                    <a:pt x="3556" y="1517"/>
                  </a:lnTo>
                  <a:lnTo>
                    <a:pt x="3567" y="1606"/>
                  </a:lnTo>
                  <a:lnTo>
                    <a:pt x="3574" y="1697"/>
                  </a:lnTo>
                  <a:lnTo>
                    <a:pt x="3576" y="1788"/>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grpSp>
      <p:grpSp>
        <p:nvGrpSpPr>
          <p:cNvPr id="5" name="淘宝店chenying0907 2"/>
          <p:cNvGrpSpPr/>
          <p:nvPr/>
        </p:nvGrpSpPr>
        <p:grpSpPr>
          <a:xfrm>
            <a:off x="5928048" y="2563345"/>
            <a:ext cx="1246540" cy="1246924"/>
            <a:chOff x="4597401" y="2028528"/>
            <a:chExt cx="966788" cy="966788"/>
          </a:xfrm>
        </p:grpSpPr>
        <p:sp>
          <p:nvSpPr>
            <p:cNvPr id="6" name="淘宝店chenying0907 7"/>
            <p:cNvSpPr/>
            <p:nvPr/>
          </p:nvSpPr>
          <p:spPr bwMode="auto">
            <a:xfrm>
              <a:off x="4597401" y="2028528"/>
              <a:ext cx="966788" cy="966788"/>
            </a:xfrm>
            <a:custGeom>
              <a:avLst/>
              <a:gdLst>
                <a:gd name="T0" fmla="*/ 2 w 4869"/>
                <a:gd name="T1" fmla="*/ 2493 h 4872"/>
                <a:gd name="T2" fmla="*/ 3 w 4869"/>
                <a:gd name="T3" fmla="*/ 2311 h 4872"/>
                <a:gd name="T4" fmla="*/ 76 w 4869"/>
                <a:gd name="T5" fmla="*/ 1827 h 4872"/>
                <a:gd name="T6" fmla="*/ 240 w 4869"/>
                <a:gd name="T7" fmla="*/ 1380 h 4872"/>
                <a:gd name="T8" fmla="*/ 484 w 4869"/>
                <a:gd name="T9" fmla="*/ 979 h 4872"/>
                <a:gd name="T10" fmla="*/ 798 w 4869"/>
                <a:gd name="T11" fmla="*/ 633 h 4872"/>
                <a:gd name="T12" fmla="*/ 1172 w 4869"/>
                <a:gd name="T13" fmla="*/ 353 h 4872"/>
                <a:gd name="T14" fmla="*/ 1598 w 4869"/>
                <a:gd name="T15" fmla="*/ 148 h 4872"/>
                <a:gd name="T16" fmla="*/ 2064 w 4869"/>
                <a:gd name="T17" fmla="*/ 29 h 4872"/>
                <a:gd name="T18" fmla="*/ 2560 w 4869"/>
                <a:gd name="T19" fmla="*/ 4 h 4872"/>
                <a:gd name="T20" fmla="*/ 3043 w 4869"/>
                <a:gd name="T21" fmla="*/ 77 h 4872"/>
                <a:gd name="T22" fmla="*/ 3490 w 4869"/>
                <a:gd name="T23" fmla="*/ 241 h 4872"/>
                <a:gd name="T24" fmla="*/ 3891 w 4869"/>
                <a:gd name="T25" fmla="*/ 484 h 4872"/>
                <a:gd name="T26" fmla="*/ 4237 w 4869"/>
                <a:gd name="T27" fmla="*/ 799 h 4872"/>
                <a:gd name="T28" fmla="*/ 4516 w 4869"/>
                <a:gd name="T29" fmla="*/ 1173 h 4872"/>
                <a:gd name="T30" fmla="*/ 4721 w 4869"/>
                <a:gd name="T31" fmla="*/ 1598 h 4872"/>
                <a:gd name="T32" fmla="*/ 4841 w 4869"/>
                <a:gd name="T33" fmla="*/ 2065 h 4872"/>
                <a:gd name="T34" fmla="*/ 4866 w 4869"/>
                <a:gd name="T35" fmla="*/ 2561 h 4872"/>
                <a:gd name="T36" fmla="*/ 4792 w 4869"/>
                <a:gd name="T37" fmla="*/ 3045 h 4872"/>
                <a:gd name="T38" fmla="*/ 4629 w 4869"/>
                <a:gd name="T39" fmla="*/ 3492 h 4872"/>
                <a:gd name="T40" fmla="*/ 4386 w 4869"/>
                <a:gd name="T41" fmla="*/ 3894 h 4872"/>
                <a:gd name="T42" fmla="*/ 4071 w 4869"/>
                <a:gd name="T43" fmla="*/ 4239 h 4872"/>
                <a:gd name="T44" fmla="*/ 3697 w 4869"/>
                <a:gd name="T45" fmla="*/ 4519 h 4872"/>
                <a:gd name="T46" fmla="*/ 3271 w 4869"/>
                <a:gd name="T47" fmla="*/ 4724 h 4872"/>
                <a:gd name="T48" fmla="*/ 2806 w 4869"/>
                <a:gd name="T49" fmla="*/ 4844 h 4872"/>
                <a:gd name="T50" fmla="*/ 2390 w 4869"/>
                <a:gd name="T51" fmla="*/ 4871 h 4872"/>
                <a:gd name="T52" fmla="*/ 2213 w 4869"/>
                <a:gd name="T53" fmla="*/ 4862 h 4872"/>
                <a:gd name="T54" fmla="*/ 2041 w 4869"/>
                <a:gd name="T55" fmla="*/ 4841 h 4872"/>
                <a:gd name="T56" fmla="*/ 1873 w 4869"/>
                <a:gd name="T57" fmla="*/ 4807 h 4872"/>
                <a:gd name="T58" fmla="*/ 1709 w 4869"/>
                <a:gd name="T59" fmla="*/ 4762 h 4872"/>
                <a:gd name="T60" fmla="*/ 1549 w 4869"/>
                <a:gd name="T61" fmla="*/ 4704 h 4872"/>
                <a:gd name="T62" fmla="*/ 1393 w 4869"/>
                <a:gd name="T63" fmla="*/ 4637 h 4872"/>
                <a:gd name="T64" fmla="*/ 1239 w 4869"/>
                <a:gd name="T65" fmla="*/ 4557 h 4872"/>
                <a:gd name="T66" fmla="*/ 1106 w 4869"/>
                <a:gd name="T67" fmla="*/ 4478 h 4872"/>
                <a:gd name="T68" fmla="*/ 1006 w 4869"/>
                <a:gd name="T69" fmla="*/ 4416 h 4872"/>
                <a:gd name="T70" fmla="*/ 933 w 4869"/>
                <a:gd name="T71" fmla="*/ 4397 h 4872"/>
                <a:gd name="T72" fmla="*/ 872 w 4869"/>
                <a:gd name="T73" fmla="*/ 4416 h 4872"/>
                <a:gd name="T74" fmla="*/ 793 w 4869"/>
                <a:gd name="T75" fmla="*/ 4475 h 4872"/>
                <a:gd name="T76" fmla="*/ 692 w 4869"/>
                <a:gd name="T77" fmla="*/ 4554 h 4872"/>
                <a:gd name="T78" fmla="*/ 580 w 4869"/>
                <a:gd name="T79" fmla="*/ 4616 h 4872"/>
                <a:gd name="T80" fmla="*/ 430 w 4869"/>
                <a:gd name="T81" fmla="*/ 4664 h 4872"/>
                <a:gd name="T82" fmla="*/ 231 w 4869"/>
                <a:gd name="T83" fmla="*/ 4686 h 4872"/>
                <a:gd name="T84" fmla="*/ 231 w 4869"/>
                <a:gd name="T85" fmla="*/ 4649 h 4872"/>
                <a:gd name="T86" fmla="*/ 295 w 4869"/>
                <a:gd name="T87" fmla="*/ 4590 h 4872"/>
                <a:gd name="T88" fmla="*/ 345 w 4869"/>
                <a:gd name="T89" fmla="*/ 4523 h 4872"/>
                <a:gd name="T90" fmla="*/ 381 w 4869"/>
                <a:gd name="T91" fmla="*/ 4448 h 4872"/>
                <a:gd name="T92" fmla="*/ 403 w 4869"/>
                <a:gd name="T93" fmla="*/ 4371 h 4872"/>
                <a:gd name="T94" fmla="*/ 417 w 4869"/>
                <a:gd name="T95" fmla="*/ 4293 h 4872"/>
                <a:gd name="T96" fmla="*/ 417 w 4869"/>
                <a:gd name="T97" fmla="*/ 4163 h 4872"/>
                <a:gd name="T98" fmla="*/ 390 w 4869"/>
                <a:gd name="T99" fmla="*/ 4020 h 4872"/>
                <a:gd name="T100" fmla="*/ 340 w 4869"/>
                <a:gd name="T101" fmla="*/ 3867 h 4872"/>
                <a:gd name="T102" fmla="*/ 222 w 4869"/>
                <a:gd name="T103" fmla="*/ 3567 h 4872"/>
                <a:gd name="T104" fmla="*/ 133 w 4869"/>
                <a:gd name="T105" fmla="*/ 3320 h 4872"/>
                <a:gd name="T106" fmla="*/ 70 w 4869"/>
                <a:gd name="T107" fmla="*/ 3099 h 4872"/>
                <a:gd name="T108" fmla="*/ 23 w 4869"/>
                <a:gd name="T109" fmla="*/ 2853 h 4872"/>
                <a:gd name="T110" fmla="*/ 1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0" y="2508"/>
                  </a:moveTo>
                  <a:lnTo>
                    <a:pt x="1" y="2510"/>
                  </a:lnTo>
                  <a:lnTo>
                    <a:pt x="2" y="2512"/>
                  </a:lnTo>
                  <a:lnTo>
                    <a:pt x="2" y="2493"/>
                  </a:lnTo>
                  <a:lnTo>
                    <a:pt x="1" y="2474"/>
                  </a:lnTo>
                  <a:lnTo>
                    <a:pt x="0" y="2455"/>
                  </a:lnTo>
                  <a:lnTo>
                    <a:pt x="0" y="2436"/>
                  </a:lnTo>
                  <a:lnTo>
                    <a:pt x="3" y="2311"/>
                  </a:lnTo>
                  <a:lnTo>
                    <a:pt x="12" y="2187"/>
                  </a:lnTo>
                  <a:lnTo>
                    <a:pt x="28" y="2065"/>
                  </a:lnTo>
                  <a:lnTo>
                    <a:pt x="49" y="1945"/>
                  </a:lnTo>
                  <a:lnTo>
                    <a:pt x="76" y="1827"/>
                  </a:lnTo>
                  <a:lnTo>
                    <a:pt x="109" y="1712"/>
                  </a:lnTo>
                  <a:lnTo>
                    <a:pt x="147" y="1598"/>
                  </a:lnTo>
                  <a:lnTo>
                    <a:pt x="191" y="1488"/>
                  </a:lnTo>
                  <a:lnTo>
                    <a:pt x="240" y="1380"/>
                  </a:lnTo>
                  <a:lnTo>
                    <a:pt x="294" y="1276"/>
                  </a:lnTo>
                  <a:lnTo>
                    <a:pt x="352" y="1173"/>
                  </a:lnTo>
                  <a:lnTo>
                    <a:pt x="416" y="1074"/>
                  </a:lnTo>
                  <a:lnTo>
                    <a:pt x="484" y="979"/>
                  </a:lnTo>
                  <a:lnTo>
                    <a:pt x="556" y="887"/>
                  </a:lnTo>
                  <a:lnTo>
                    <a:pt x="633" y="799"/>
                  </a:lnTo>
                  <a:lnTo>
                    <a:pt x="713" y="714"/>
                  </a:lnTo>
                  <a:lnTo>
                    <a:pt x="798" y="633"/>
                  </a:lnTo>
                  <a:lnTo>
                    <a:pt x="887" y="556"/>
                  </a:lnTo>
                  <a:lnTo>
                    <a:pt x="978" y="484"/>
                  </a:lnTo>
                  <a:lnTo>
                    <a:pt x="1074" y="416"/>
                  </a:lnTo>
                  <a:lnTo>
                    <a:pt x="1172" y="353"/>
                  </a:lnTo>
                  <a:lnTo>
                    <a:pt x="1274" y="295"/>
                  </a:lnTo>
                  <a:lnTo>
                    <a:pt x="1379" y="241"/>
                  </a:lnTo>
                  <a:lnTo>
                    <a:pt x="1487" y="192"/>
                  </a:lnTo>
                  <a:lnTo>
                    <a:pt x="1598" y="148"/>
                  </a:lnTo>
                  <a:lnTo>
                    <a:pt x="1710" y="110"/>
                  </a:lnTo>
                  <a:lnTo>
                    <a:pt x="1826" y="77"/>
                  </a:lnTo>
                  <a:lnTo>
                    <a:pt x="1944" y="50"/>
                  </a:lnTo>
                  <a:lnTo>
                    <a:pt x="2064" y="29"/>
                  </a:lnTo>
                  <a:lnTo>
                    <a:pt x="2186" y="13"/>
                  </a:lnTo>
                  <a:lnTo>
                    <a:pt x="2310" y="4"/>
                  </a:lnTo>
                  <a:lnTo>
                    <a:pt x="2435" y="0"/>
                  </a:lnTo>
                  <a:lnTo>
                    <a:pt x="2560" y="4"/>
                  </a:lnTo>
                  <a:lnTo>
                    <a:pt x="2684" y="13"/>
                  </a:lnTo>
                  <a:lnTo>
                    <a:pt x="2806" y="29"/>
                  </a:lnTo>
                  <a:lnTo>
                    <a:pt x="2925" y="50"/>
                  </a:lnTo>
                  <a:lnTo>
                    <a:pt x="3043" y="77"/>
                  </a:lnTo>
                  <a:lnTo>
                    <a:pt x="3158" y="110"/>
                  </a:lnTo>
                  <a:lnTo>
                    <a:pt x="3271" y="148"/>
                  </a:lnTo>
                  <a:lnTo>
                    <a:pt x="3383" y="192"/>
                  </a:lnTo>
                  <a:lnTo>
                    <a:pt x="3490" y="241"/>
                  </a:lnTo>
                  <a:lnTo>
                    <a:pt x="3594" y="295"/>
                  </a:lnTo>
                  <a:lnTo>
                    <a:pt x="3697" y="353"/>
                  </a:lnTo>
                  <a:lnTo>
                    <a:pt x="3796" y="416"/>
                  </a:lnTo>
                  <a:lnTo>
                    <a:pt x="3891" y="484"/>
                  </a:lnTo>
                  <a:lnTo>
                    <a:pt x="3983" y="556"/>
                  </a:lnTo>
                  <a:lnTo>
                    <a:pt x="4071" y="633"/>
                  </a:lnTo>
                  <a:lnTo>
                    <a:pt x="4156" y="714"/>
                  </a:lnTo>
                  <a:lnTo>
                    <a:pt x="4237" y="799"/>
                  </a:lnTo>
                  <a:lnTo>
                    <a:pt x="4313" y="887"/>
                  </a:lnTo>
                  <a:lnTo>
                    <a:pt x="4386" y="979"/>
                  </a:lnTo>
                  <a:lnTo>
                    <a:pt x="4453" y="1074"/>
                  </a:lnTo>
                  <a:lnTo>
                    <a:pt x="4516" y="1173"/>
                  </a:lnTo>
                  <a:lnTo>
                    <a:pt x="4575" y="1276"/>
                  </a:lnTo>
                  <a:lnTo>
                    <a:pt x="4629" y="1380"/>
                  </a:lnTo>
                  <a:lnTo>
                    <a:pt x="4677" y="1488"/>
                  </a:lnTo>
                  <a:lnTo>
                    <a:pt x="4721" y="1598"/>
                  </a:lnTo>
                  <a:lnTo>
                    <a:pt x="4760" y="1712"/>
                  </a:lnTo>
                  <a:lnTo>
                    <a:pt x="4792" y="1827"/>
                  </a:lnTo>
                  <a:lnTo>
                    <a:pt x="4819" y="1945"/>
                  </a:lnTo>
                  <a:lnTo>
                    <a:pt x="4841" y="2065"/>
                  </a:lnTo>
                  <a:lnTo>
                    <a:pt x="4857" y="2187"/>
                  </a:lnTo>
                  <a:lnTo>
                    <a:pt x="4866" y="2311"/>
                  </a:lnTo>
                  <a:lnTo>
                    <a:pt x="4869" y="2436"/>
                  </a:lnTo>
                  <a:lnTo>
                    <a:pt x="4866" y="2561"/>
                  </a:lnTo>
                  <a:lnTo>
                    <a:pt x="4857" y="2685"/>
                  </a:lnTo>
                  <a:lnTo>
                    <a:pt x="4841" y="2807"/>
                  </a:lnTo>
                  <a:lnTo>
                    <a:pt x="4819" y="2927"/>
                  </a:lnTo>
                  <a:lnTo>
                    <a:pt x="4792" y="3045"/>
                  </a:lnTo>
                  <a:lnTo>
                    <a:pt x="4760" y="3161"/>
                  </a:lnTo>
                  <a:lnTo>
                    <a:pt x="4721" y="3274"/>
                  </a:lnTo>
                  <a:lnTo>
                    <a:pt x="4677" y="3384"/>
                  </a:lnTo>
                  <a:lnTo>
                    <a:pt x="4629" y="3492"/>
                  </a:lnTo>
                  <a:lnTo>
                    <a:pt x="4575" y="3597"/>
                  </a:lnTo>
                  <a:lnTo>
                    <a:pt x="4516" y="3699"/>
                  </a:lnTo>
                  <a:lnTo>
                    <a:pt x="4453" y="3798"/>
                  </a:lnTo>
                  <a:lnTo>
                    <a:pt x="4386" y="3894"/>
                  </a:lnTo>
                  <a:lnTo>
                    <a:pt x="4313" y="3985"/>
                  </a:lnTo>
                  <a:lnTo>
                    <a:pt x="4237" y="4074"/>
                  </a:lnTo>
                  <a:lnTo>
                    <a:pt x="4156" y="4159"/>
                  </a:lnTo>
                  <a:lnTo>
                    <a:pt x="4071" y="4239"/>
                  </a:lnTo>
                  <a:lnTo>
                    <a:pt x="3983" y="4315"/>
                  </a:lnTo>
                  <a:lnTo>
                    <a:pt x="3891" y="4388"/>
                  </a:lnTo>
                  <a:lnTo>
                    <a:pt x="3796" y="4456"/>
                  </a:lnTo>
                  <a:lnTo>
                    <a:pt x="3697" y="4519"/>
                  </a:lnTo>
                  <a:lnTo>
                    <a:pt x="3594" y="4578"/>
                  </a:lnTo>
                  <a:lnTo>
                    <a:pt x="3490" y="4631"/>
                  </a:lnTo>
                  <a:lnTo>
                    <a:pt x="3383" y="4681"/>
                  </a:lnTo>
                  <a:lnTo>
                    <a:pt x="3271" y="4724"/>
                  </a:lnTo>
                  <a:lnTo>
                    <a:pt x="3158" y="4762"/>
                  </a:lnTo>
                  <a:lnTo>
                    <a:pt x="3043" y="4796"/>
                  </a:lnTo>
                  <a:lnTo>
                    <a:pt x="2925" y="4823"/>
                  </a:lnTo>
                  <a:lnTo>
                    <a:pt x="2806" y="4844"/>
                  </a:lnTo>
                  <a:lnTo>
                    <a:pt x="2684" y="4859"/>
                  </a:lnTo>
                  <a:lnTo>
                    <a:pt x="2560" y="4869"/>
                  </a:lnTo>
                  <a:lnTo>
                    <a:pt x="2435" y="4872"/>
                  </a:lnTo>
                  <a:lnTo>
                    <a:pt x="2390" y="4871"/>
                  </a:lnTo>
                  <a:lnTo>
                    <a:pt x="2345" y="4870"/>
                  </a:lnTo>
                  <a:lnTo>
                    <a:pt x="2301" y="4868"/>
                  </a:lnTo>
                  <a:lnTo>
                    <a:pt x="2257" y="4866"/>
                  </a:lnTo>
                  <a:lnTo>
                    <a:pt x="2213" y="4862"/>
                  </a:lnTo>
                  <a:lnTo>
                    <a:pt x="2169" y="4858"/>
                  </a:lnTo>
                  <a:lnTo>
                    <a:pt x="2126" y="4853"/>
                  </a:lnTo>
                  <a:lnTo>
                    <a:pt x="2083" y="4848"/>
                  </a:lnTo>
                  <a:lnTo>
                    <a:pt x="2041" y="4841"/>
                  </a:lnTo>
                  <a:lnTo>
                    <a:pt x="1998" y="4833"/>
                  </a:lnTo>
                  <a:lnTo>
                    <a:pt x="1956" y="4825"/>
                  </a:lnTo>
                  <a:lnTo>
                    <a:pt x="1914" y="4817"/>
                  </a:lnTo>
                  <a:lnTo>
                    <a:pt x="1873" y="4807"/>
                  </a:lnTo>
                  <a:lnTo>
                    <a:pt x="1831" y="4797"/>
                  </a:lnTo>
                  <a:lnTo>
                    <a:pt x="1790" y="4786"/>
                  </a:lnTo>
                  <a:lnTo>
                    <a:pt x="1750" y="4774"/>
                  </a:lnTo>
                  <a:lnTo>
                    <a:pt x="1709" y="4762"/>
                  </a:lnTo>
                  <a:lnTo>
                    <a:pt x="1669" y="4748"/>
                  </a:lnTo>
                  <a:lnTo>
                    <a:pt x="1628" y="4735"/>
                  </a:lnTo>
                  <a:lnTo>
                    <a:pt x="1589" y="4720"/>
                  </a:lnTo>
                  <a:lnTo>
                    <a:pt x="1549" y="4704"/>
                  </a:lnTo>
                  <a:lnTo>
                    <a:pt x="1510" y="4689"/>
                  </a:lnTo>
                  <a:lnTo>
                    <a:pt x="1470" y="4672"/>
                  </a:lnTo>
                  <a:lnTo>
                    <a:pt x="1431" y="4655"/>
                  </a:lnTo>
                  <a:lnTo>
                    <a:pt x="1393" y="4637"/>
                  </a:lnTo>
                  <a:lnTo>
                    <a:pt x="1353" y="4618"/>
                  </a:lnTo>
                  <a:lnTo>
                    <a:pt x="1315" y="4597"/>
                  </a:lnTo>
                  <a:lnTo>
                    <a:pt x="1276" y="4577"/>
                  </a:lnTo>
                  <a:lnTo>
                    <a:pt x="1239" y="4557"/>
                  </a:lnTo>
                  <a:lnTo>
                    <a:pt x="1201" y="4535"/>
                  </a:lnTo>
                  <a:lnTo>
                    <a:pt x="1164" y="4513"/>
                  </a:lnTo>
                  <a:lnTo>
                    <a:pt x="1125" y="4489"/>
                  </a:lnTo>
                  <a:lnTo>
                    <a:pt x="1106" y="4478"/>
                  </a:lnTo>
                  <a:lnTo>
                    <a:pt x="1083" y="4463"/>
                  </a:lnTo>
                  <a:lnTo>
                    <a:pt x="1057" y="4447"/>
                  </a:lnTo>
                  <a:lnTo>
                    <a:pt x="1026" y="4428"/>
                  </a:lnTo>
                  <a:lnTo>
                    <a:pt x="1006" y="4416"/>
                  </a:lnTo>
                  <a:lnTo>
                    <a:pt x="986" y="4407"/>
                  </a:lnTo>
                  <a:lnTo>
                    <a:pt x="968" y="4401"/>
                  </a:lnTo>
                  <a:lnTo>
                    <a:pt x="950" y="4398"/>
                  </a:lnTo>
                  <a:lnTo>
                    <a:pt x="933" y="4397"/>
                  </a:lnTo>
                  <a:lnTo>
                    <a:pt x="917" y="4399"/>
                  </a:lnTo>
                  <a:lnTo>
                    <a:pt x="901" y="4402"/>
                  </a:lnTo>
                  <a:lnTo>
                    <a:pt x="887" y="4408"/>
                  </a:lnTo>
                  <a:lnTo>
                    <a:pt x="872" y="4416"/>
                  </a:lnTo>
                  <a:lnTo>
                    <a:pt x="856" y="4425"/>
                  </a:lnTo>
                  <a:lnTo>
                    <a:pt x="841" y="4436"/>
                  </a:lnTo>
                  <a:lnTo>
                    <a:pt x="826" y="4448"/>
                  </a:lnTo>
                  <a:lnTo>
                    <a:pt x="793" y="4475"/>
                  </a:lnTo>
                  <a:lnTo>
                    <a:pt x="756" y="4506"/>
                  </a:lnTo>
                  <a:lnTo>
                    <a:pt x="736" y="4522"/>
                  </a:lnTo>
                  <a:lnTo>
                    <a:pt x="714" y="4539"/>
                  </a:lnTo>
                  <a:lnTo>
                    <a:pt x="692" y="4554"/>
                  </a:lnTo>
                  <a:lnTo>
                    <a:pt x="667" y="4570"/>
                  </a:lnTo>
                  <a:lnTo>
                    <a:pt x="640" y="4586"/>
                  </a:lnTo>
                  <a:lnTo>
                    <a:pt x="612" y="4602"/>
                  </a:lnTo>
                  <a:lnTo>
                    <a:pt x="580" y="4616"/>
                  </a:lnTo>
                  <a:lnTo>
                    <a:pt x="547" y="4630"/>
                  </a:lnTo>
                  <a:lnTo>
                    <a:pt x="511" y="4642"/>
                  </a:lnTo>
                  <a:lnTo>
                    <a:pt x="472" y="4654"/>
                  </a:lnTo>
                  <a:lnTo>
                    <a:pt x="430" y="4664"/>
                  </a:lnTo>
                  <a:lnTo>
                    <a:pt x="386" y="4672"/>
                  </a:lnTo>
                  <a:lnTo>
                    <a:pt x="338" y="4678"/>
                  </a:lnTo>
                  <a:lnTo>
                    <a:pt x="286" y="4683"/>
                  </a:lnTo>
                  <a:lnTo>
                    <a:pt x="231" y="4686"/>
                  </a:lnTo>
                  <a:lnTo>
                    <a:pt x="172" y="4686"/>
                  </a:lnTo>
                  <a:lnTo>
                    <a:pt x="192" y="4675"/>
                  </a:lnTo>
                  <a:lnTo>
                    <a:pt x="213" y="4663"/>
                  </a:lnTo>
                  <a:lnTo>
                    <a:pt x="231" y="4649"/>
                  </a:lnTo>
                  <a:lnTo>
                    <a:pt x="249" y="4636"/>
                  </a:lnTo>
                  <a:lnTo>
                    <a:pt x="266" y="4621"/>
                  </a:lnTo>
                  <a:lnTo>
                    <a:pt x="280" y="4606"/>
                  </a:lnTo>
                  <a:lnTo>
                    <a:pt x="295" y="4590"/>
                  </a:lnTo>
                  <a:lnTo>
                    <a:pt x="310" y="4575"/>
                  </a:lnTo>
                  <a:lnTo>
                    <a:pt x="322" y="4558"/>
                  </a:lnTo>
                  <a:lnTo>
                    <a:pt x="333" y="4541"/>
                  </a:lnTo>
                  <a:lnTo>
                    <a:pt x="345" y="4523"/>
                  </a:lnTo>
                  <a:lnTo>
                    <a:pt x="355" y="4505"/>
                  </a:lnTo>
                  <a:lnTo>
                    <a:pt x="364" y="4487"/>
                  </a:lnTo>
                  <a:lnTo>
                    <a:pt x="373" y="4468"/>
                  </a:lnTo>
                  <a:lnTo>
                    <a:pt x="381" y="4448"/>
                  </a:lnTo>
                  <a:lnTo>
                    <a:pt x="387" y="4429"/>
                  </a:lnTo>
                  <a:lnTo>
                    <a:pt x="393" y="4410"/>
                  </a:lnTo>
                  <a:lnTo>
                    <a:pt x="399" y="4391"/>
                  </a:lnTo>
                  <a:lnTo>
                    <a:pt x="403" y="4371"/>
                  </a:lnTo>
                  <a:lnTo>
                    <a:pt x="408" y="4351"/>
                  </a:lnTo>
                  <a:lnTo>
                    <a:pt x="411" y="4332"/>
                  </a:lnTo>
                  <a:lnTo>
                    <a:pt x="414" y="4312"/>
                  </a:lnTo>
                  <a:lnTo>
                    <a:pt x="417" y="4293"/>
                  </a:lnTo>
                  <a:lnTo>
                    <a:pt x="418" y="4274"/>
                  </a:lnTo>
                  <a:lnTo>
                    <a:pt x="420" y="4235"/>
                  </a:lnTo>
                  <a:lnTo>
                    <a:pt x="419" y="4198"/>
                  </a:lnTo>
                  <a:lnTo>
                    <a:pt x="417" y="4163"/>
                  </a:lnTo>
                  <a:lnTo>
                    <a:pt x="413" y="4129"/>
                  </a:lnTo>
                  <a:lnTo>
                    <a:pt x="407" y="4093"/>
                  </a:lnTo>
                  <a:lnTo>
                    <a:pt x="399" y="4057"/>
                  </a:lnTo>
                  <a:lnTo>
                    <a:pt x="390" y="4020"/>
                  </a:lnTo>
                  <a:lnTo>
                    <a:pt x="379" y="3983"/>
                  </a:lnTo>
                  <a:lnTo>
                    <a:pt x="367" y="3944"/>
                  </a:lnTo>
                  <a:lnTo>
                    <a:pt x="354" y="3906"/>
                  </a:lnTo>
                  <a:lnTo>
                    <a:pt x="340" y="3867"/>
                  </a:lnTo>
                  <a:lnTo>
                    <a:pt x="324" y="3826"/>
                  </a:lnTo>
                  <a:lnTo>
                    <a:pt x="293" y="3744"/>
                  </a:lnTo>
                  <a:lnTo>
                    <a:pt x="258" y="3657"/>
                  </a:lnTo>
                  <a:lnTo>
                    <a:pt x="222" y="3567"/>
                  </a:lnTo>
                  <a:lnTo>
                    <a:pt x="186" y="3471"/>
                  </a:lnTo>
                  <a:lnTo>
                    <a:pt x="168" y="3421"/>
                  </a:lnTo>
                  <a:lnTo>
                    <a:pt x="150" y="3372"/>
                  </a:lnTo>
                  <a:lnTo>
                    <a:pt x="133" y="3320"/>
                  </a:lnTo>
                  <a:lnTo>
                    <a:pt x="116" y="3266"/>
                  </a:lnTo>
                  <a:lnTo>
                    <a:pt x="100" y="3212"/>
                  </a:lnTo>
                  <a:lnTo>
                    <a:pt x="84" y="3155"/>
                  </a:lnTo>
                  <a:lnTo>
                    <a:pt x="70" y="3099"/>
                  </a:lnTo>
                  <a:lnTo>
                    <a:pt x="57" y="3039"/>
                  </a:lnTo>
                  <a:lnTo>
                    <a:pt x="45" y="2979"/>
                  </a:lnTo>
                  <a:lnTo>
                    <a:pt x="34" y="2917"/>
                  </a:lnTo>
                  <a:lnTo>
                    <a:pt x="23" y="2853"/>
                  </a:lnTo>
                  <a:lnTo>
                    <a:pt x="15" y="2788"/>
                  </a:lnTo>
                  <a:lnTo>
                    <a:pt x="9" y="2721"/>
                  </a:lnTo>
                  <a:lnTo>
                    <a:pt x="4" y="2651"/>
                  </a:lnTo>
                  <a:lnTo>
                    <a:pt x="1" y="2581"/>
                  </a:lnTo>
                  <a:lnTo>
                    <a:pt x="0" y="2508"/>
                  </a:lnTo>
                  <a:close/>
                </a:path>
              </a:pathLst>
            </a:custGeom>
            <a:solidFill>
              <a:schemeClr val="tx2">
                <a:lumMod val="60000"/>
                <a:lumOff val="40000"/>
              </a:schemeClr>
            </a:solidFill>
            <a:ln>
              <a:noFill/>
            </a:ln>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sp>
          <p:nvSpPr>
            <p:cNvPr id="7" name="淘宝店chenying0907 8"/>
            <p:cNvSpPr/>
            <p:nvPr/>
          </p:nvSpPr>
          <p:spPr bwMode="auto">
            <a:xfrm>
              <a:off x="4725988" y="2157115"/>
              <a:ext cx="709613" cy="709613"/>
            </a:xfrm>
            <a:custGeom>
              <a:avLst/>
              <a:gdLst>
                <a:gd name="T0" fmla="*/ 9 w 3575"/>
                <a:gd name="T1" fmla="*/ 1972 h 3577"/>
                <a:gd name="T2" fmla="*/ 56 w 3575"/>
                <a:gd name="T3" fmla="*/ 2235 h 3577"/>
                <a:gd name="T4" fmla="*/ 140 w 3575"/>
                <a:gd name="T5" fmla="*/ 2485 h 3577"/>
                <a:gd name="T6" fmla="*/ 259 w 3575"/>
                <a:gd name="T7" fmla="*/ 2716 h 3577"/>
                <a:gd name="T8" fmla="*/ 407 w 3575"/>
                <a:gd name="T9" fmla="*/ 2927 h 3577"/>
                <a:gd name="T10" fmla="*/ 586 w 3575"/>
                <a:gd name="T11" fmla="*/ 3113 h 3577"/>
                <a:gd name="T12" fmla="*/ 788 w 3575"/>
                <a:gd name="T13" fmla="*/ 3272 h 3577"/>
                <a:gd name="T14" fmla="*/ 1013 w 3575"/>
                <a:gd name="T15" fmla="*/ 3400 h 3577"/>
                <a:gd name="T16" fmla="*/ 1256 w 3575"/>
                <a:gd name="T17" fmla="*/ 3497 h 3577"/>
                <a:gd name="T18" fmla="*/ 1515 w 3575"/>
                <a:gd name="T19" fmla="*/ 3557 h 3577"/>
                <a:gd name="T20" fmla="*/ 1788 w 3575"/>
                <a:gd name="T21" fmla="*/ 3577 h 3577"/>
                <a:gd name="T22" fmla="*/ 2059 w 3575"/>
                <a:gd name="T23" fmla="*/ 3557 h 3577"/>
                <a:gd name="T24" fmla="*/ 2319 w 3575"/>
                <a:gd name="T25" fmla="*/ 3497 h 3577"/>
                <a:gd name="T26" fmla="*/ 2563 w 3575"/>
                <a:gd name="T27" fmla="*/ 3400 h 3577"/>
                <a:gd name="T28" fmla="*/ 2787 w 3575"/>
                <a:gd name="T29" fmla="*/ 3272 h 3577"/>
                <a:gd name="T30" fmla="*/ 2989 w 3575"/>
                <a:gd name="T31" fmla="*/ 3113 h 3577"/>
                <a:gd name="T32" fmla="*/ 3167 w 3575"/>
                <a:gd name="T33" fmla="*/ 2927 h 3577"/>
                <a:gd name="T34" fmla="*/ 3317 w 3575"/>
                <a:gd name="T35" fmla="*/ 2716 h 3577"/>
                <a:gd name="T36" fmla="*/ 3435 w 3575"/>
                <a:gd name="T37" fmla="*/ 2485 h 3577"/>
                <a:gd name="T38" fmla="*/ 3519 w 3575"/>
                <a:gd name="T39" fmla="*/ 2235 h 3577"/>
                <a:gd name="T40" fmla="*/ 3566 w 3575"/>
                <a:gd name="T41" fmla="*/ 1972 h 3577"/>
                <a:gd name="T42" fmla="*/ 3573 w 3575"/>
                <a:gd name="T43" fmla="*/ 1696 h 3577"/>
                <a:gd name="T44" fmla="*/ 3539 w 3575"/>
                <a:gd name="T45" fmla="*/ 1427 h 3577"/>
                <a:gd name="T46" fmla="*/ 3467 w 3575"/>
                <a:gd name="T47" fmla="*/ 1173 h 3577"/>
                <a:gd name="T48" fmla="*/ 3360 w 3575"/>
                <a:gd name="T49" fmla="*/ 935 h 3577"/>
                <a:gd name="T50" fmla="*/ 3220 w 3575"/>
                <a:gd name="T51" fmla="*/ 718 h 3577"/>
                <a:gd name="T52" fmla="*/ 3052 w 3575"/>
                <a:gd name="T53" fmla="*/ 523 h 3577"/>
                <a:gd name="T54" fmla="*/ 2857 w 3575"/>
                <a:gd name="T55" fmla="*/ 355 h 3577"/>
                <a:gd name="T56" fmla="*/ 2640 w 3575"/>
                <a:gd name="T57" fmla="*/ 215 h 3577"/>
                <a:gd name="T58" fmla="*/ 2402 w 3575"/>
                <a:gd name="T59" fmla="*/ 108 h 3577"/>
                <a:gd name="T60" fmla="*/ 2147 w 3575"/>
                <a:gd name="T61" fmla="*/ 36 h 3577"/>
                <a:gd name="T62" fmla="*/ 1879 w 3575"/>
                <a:gd name="T63" fmla="*/ 2 h 3577"/>
                <a:gd name="T64" fmla="*/ 1604 w 3575"/>
                <a:gd name="T65" fmla="*/ 9 h 3577"/>
                <a:gd name="T66" fmla="*/ 1341 w 3575"/>
                <a:gd name="T67" fmla="*/ 56 h 3577"/>
                <a:gd name="T68" fmla="*/ 1091 w 3575"/>
                <a:gd name="T69" fmla="*/ 139 h 3577"/>
                <a:gd name="T70" fmla="*/ 860 w 3575"/>
                <a:gd name="T71" fmla="*/ 258 h 3577"/>
                <a:gd name="T72" fmla="*/ 650 w 3575"/>
                <a:gd name="T73" fmla="*/ 408 h 3577"/>
                <a:gd name="T74" fmla="*/ 464 w 3575"/>
                <a:gd name="T75" fmla="*/ 585 h 3577"/>
                <a:gd name="T76" fmla="*/ 305 w 3575"/>
                <a:gd name="T77" fmla="*/ 788 h 3577"/>
                <a:gd name="T78" fmla="*/ 175 w 3575"/>
                <a:gd name="T79" fmla="*/ 1012 h 3577"/>
                <a:gd name="T80" fmla="*/ 80 w 3575"/>
                <a:gd name="T81" fmla="*/ 1256 h 3577"/>
                <a:gd name="T82" fmla="*/ 20 w 3575"/>
                <a:gd name="T83" fmla="*/ 1516 h 3577"/>
                <a:gd name="T84" fmla="*/ 0 w 3575"/>
                <a:gd name="T85" fmla="*/ 1788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7">
                  <a:moveTo>
                    <a:pt x="0" y="1788"/>
                  </a:moveTo>
                  <a:lnTo>
                    <a:pt x="2" y="1880"/>
                  </a:lnTo>
                  <a:lnTo>
                    <a:pt x="9" y="1972"/>
                  </a:lnTo>
                  <a:lnTo>
                    <a:pt x="20" y="2061"/>
                  </a:lnTo>
                  <a:lnTo>
                    <a:pt x="36" y="2149"/>
                  </a:lnTo>
                  <a:lnTo>
                    <a:pt x="56" y="2235"/>
                  </a:lnTo>
                  <a:lnTo>
                    <a:pt x="80" y="2320"/>
                  </a:lnTo>
                  <a:lnTo>
                    <a:pt x="108" y="2403"/>
                  </a:lnTo>
                  <a:lnTo>
                    <a:pt x="140" y="2485"/>
                  </a:lnTo>
                  <a:lnTo>
                    <a:pt x="175" y="2564"/>
                  </a:lnTo>
                  <a:lnTo>
                    <a:pt x="216" y="2641"/>
                  </a:lnTo>
                  <a:lnTo>
                    <a:pt x="259" y="2716"/>
                  </a:lnTo>
                  <a:lnTo>
                    <a:pt x="305" y="2788"/>
                  </a:lnTo>
                  <a:lnTo>
                    <a:pt x="355" y="2859"/>
                  </a:lnTo>
                  <a:lnTo>
                    <a:pt x="407" y="2927"/>
                  </a:lnTo>
                  <a:lnTo>
                    <a:pt x="464" y="2991"/>
                  </a:lnTo>
                  <a:lnTo>
                    <a:pt x="524" y="3053"/>
                  </a:lnTo>
                  <a:lnTo>
                    <a:pt x="586" y="3113"/>
                  </a:lnTo>
                  <a:lnTo>
                    <a:pt x="650" y="3169"/>
                  </a:lnTo>
                  <a:lnTo>
                    <a:pt x="717" y="3222"/>
                  </a:lnTo>
                  <a:lnTo>
                    <a:pt x="788" y="3272"/>
                  </a:lnTo>
                  <a:lnTo>
                    <a:pt x="860" y="3318"/>
                  </a:lnTo>
                  <a:lnTo>
                    <a:pt x="935" y="3361"/>
                  </a:lnTo>
                  <a:lnTo>
                    <a:pt x="1013" y="3400"/>
                  </a:lnTo>
                  <a:lnTo>
                    <a:pt x="1091" y="3436"/>
                  </a:lnTo>
                  <a:lnTo>
                    <a:pt x="1173" y="3469"/>
                  </a:lnTo>
                  <a:lnTo>
                    <a:pt x="1256" y="3497"/>
                  </a:lnTo>
                  <a:lnTo>
                    <a:pt x="1341" y="3521"/>
                  </a:lnTo>
                  <a:lnTo>
                    <a:pt x="1427" y="3541"/>
                  </a:lnTo>
                  <a:lnTo>
                    <a:pt x="1515" y="3557"/>
                  </a:lnTo>
                  <a:lnTo>
                    <a:pt x="1604" y="3568"/>
                  </a:lnTo>
                  <a:lnTo>
                    <a:pt x="1696" y="3575"/>
                  </a:lnTo>
                  <a:lnTo>
                    <a:pt x="1788" y="3577"/>
                  </a:lnTo>
                  <a:lnTo>
                    <a:pt x="1879" y="3575"/>
                  </a:lnTo>
                  <a:lnTo>
                    <a:pt x="1970" y="3568"/>
                  </a:lnTo>
                  <a:lnTo>
                    <a:pt x="2059" y="3557"/>
                  </a:lnTo>
                  <a:lnTo>
                    <a:pt x="2147" y="3541"/>
                  </a:lnTo>
                  <a:lnTo>
                    <a:pt x="2234" y="3521"/>
                  </a:lnTo>
                  <a:lnTo>
                    <a:pt x="2319" y="3497"/>
                  </a:lnTo>
                  <a:lnTo>
                    <a:pt x="2402" y="3469"/>
                  </a:lnTo>
                  <a:lnTo>
                    <a:pt x="2483" y="3436"/>
                  </a:lnTo>
                  <a:lnTo>
                    <a:pt x="2563" y="3400"/>
                  </a:lnTo>
                  <a:lnTo>
                    <a:pt x="2640" y="3361"/>
                  </a:lnTo>
                  <a:lnTo>
                    <a:pt x="2714" y="3318"/>
                  </a:lnTo>
                  <a:lnTo>
                    <a:pt x="2787" y="3272"/>
                  </a:lnTo>
                  <a:lnTo>
                    <a:pt x="2857" y="3222"/>
                  </a:lnTo>
                  <a:lnTo>
                    <a:pt x="2925" y="3169"/>
                  </a:lnTo>
                  <a:lnTo>
                    <a:pt x="2989" y="3113"/>
                  </a:lnTo>
                  <a:lnTo>
                    <a:pt x="3052" y="3053"/>
                  </a:lnTo>
                  <a:lnTo>
                    <a:pt x="3111" y="2991"/>
                  </a:lnTo>
                  <a:lnTo>
                    <a:pt x="3167" y="2927"/>
                  </a:lnTo>
                  <a:lnTo>
                    <a:pt x="3220" y="2859"/>
                  </a:lnTo>
                  <a:lnTo>
                    <a:pt x="3270" y="2788"/>
                  </a:lnTo>
                  <a:lnTo>
                    <a:pt x="3317" y="2716"/>
                  </a:lnTo>
                  <a:lnTo>
                    <a:pt x="3360" y="2641"/>
                  </a:lnTo>
                  <a:lnTo>
                    <a:pt x="3399" y="2564"/>
                  </a:lnTo>
                  <a:lnTo>
                    <a:pt x="3435" y="2485"/>
                  </a:lnTo>
                  <a:lnTo>
                    <a:pt x="3467" y="2403"/>
                  </a:lnTo>
                  <a:lnTo>
                    <a:pt x="3495" y="2320"/>
                  </a:lnTo>
                  <a:lnTo>
                    <a:pt x="3519" y="2235"/>
                  </a:lnTo>
                  <a:lnTo>
                    <a:pt x="3539" y="2149"/>
                  </a:lnTo>
                  <a:lnTo>
                    <a:pt x="3555" y="2061"/>
                  </a:lnTo>
                  <a:lnTo>
                    <a:pt x="3566" y="1972"/>
                  </a:lnTo>
                  <a:lnTo>
                    <a:pt x="3573" y="1880"/>
                  </a:lnTo>
                  <a:lnTo>
                    <a:pt x="3575" y="1788"/>
                  </a:lnTo>
                  <a:lnTo>
                    <a:pt x="3573" y="1696"/>
                  </a:lnTo>
                  <a:lnTo>
                    <a:pt x="3566" y="1605"/>
                  </a:lnTo>
                  <a:lnTo>
                    <a:pt x="3555" y="1516"/>
                  </a:lnTo>
                  <a:lnTo>
                    <a:pt x="3539" y="1427"/>
                  </a:lnTo>
                  <a:lnTo>
                    <a:pt x="3519" y="1341"/>
                  </a:lnTo>
                  <a:lnTo>
                    <a:pt x="3495" y="1256"/>
                  </a:lnTo>
                  <a:lnTo>
                    <a:pt x="3467" y="1173"/>
                  </a:lnTo>
                  <a:lnTo>
                    <a:pt x="3435" y="1092"/>
                  </a:lnTo>
                  <a:lnTo>
                    <a:pt x="3399" y="1012"/>
                  </a:lnTo>
                  <a:lnTo>
                    <a:pt x="3360" y="935"/>
                  </a:lnTo>
                  <a:lnTo>
                    <a:pt x="3317" y="861"/>
                  </a:lnTo>
                  <a:lnTo>
                    <a:pt x="3270" y="788"/>
                  </a:lnTo>
                  <a:lnTo>
                    <a:pt x="3220" y="718"/>
                  </a:lnTo>
                  <a:lnTo>
                    <a:pt x="3167" y="650"/>
                  </a:lnTo>
                  <a:lnTo>
                    <a:pt x="3111" y="585"/>
                  </a:lnTo>
                  <a:lnTo>
                    <a:pt x="3052" y="523"/>
                  </a:lnTo>
                  <a:lnTo>
                    <a:pt x="2989" y="464"/>
                  </a:lnTo>
                  <a:lnTo>
                    <a:pt x="2925" y="408"/>
                  </a:lnTo>
                  <a:lnTo>
                    <a:pt x="2857" y="355"/>
                  </a:lnTo>
                  <a:lnTo>
                    <a:pt x="2787" y="305"/>
                  </a:lnTo>
                  <a:lnTo>
                    <a:pt x="2714" y="258"/>
                  </a:lnTo>
                  <a:lnTo>
                    <a:pt x="2640" y="215"/>
                  </a:lnTo>
                  <a:lnTo>
                    <a:pt x="2563" y="175"/>
                  </a:lnTo>
                  <a:lnTo>
                    <a:pt x="2483" y="139"/>
                  </a:lnTo>
                  <a:lnTo>
                    <a:pt x="2402" y="108"/>
                  </a:lnTo>
                  <a:lnTo>
                    <a:pt x="2319" y="80"/>
                  </a:lnTo>
                  <a:lnTo>
                    <a:pt x="2234" y="56"/>
                  </a:lnTo>
                  <a:lnTo>
                    <a:pt x="2147" y="36"/>
                  </a:lnTo>
                  <a:lnTo>
                    <a:pt x="2059" y="20"/>
                  </a:lnTo>
                  <a:lnTo>
                    <a:pt x="1970" y="9"/>
                  </a:lnTo>
                  <a:lnTo>
                    <a:pt x="1879" y="2"/>
                  </a:lnTo>
                  <a:lnTo>
                    <a:pt x="1788" y="0"/>
                  </a:lnTo>
                  <a:lnTo>
                    <a:pt x="1696" y="2"/>
                  </a:lnTo>
                  <a:lnTo>
                    <a:pt x="1604" y="9"/>
                  </a:lnTo>
                  <a:lnTo>
                    <a:pt x="1515" y="20"/>
                  </a:lnTo>
                  <a:lnTo>
                    <a:pt x="1427" y="36"/>
                  </a:lnTo>
                  <a:lnTo>
                    <a:pt x="1341" y="56"/>
                  </a:lnTo>
                  <a:lnTo>
                    <a:pt x="1256" y="80"/>
                  </a:lnTo>
                  <a:lnTo>
                    <a:pt x="1173" y="108"/>
                  </a:lnTo>
                  <a:lnTo>
                    <a:pt x="1091" y="139"/>
                  </a:lnTo>
                  <a:lnTo>
                    <a:pt x="1013" y="175"/>
                  </a:lnTo>
                  <a:lnTo>
                    <a:pt x="935" y="215"/>
                  </a:lnTo>
                  <a:lnTo>
                    <a:pt x="860" y="258"/>
                  </a:lnTo>
                  <a:lnTo>
                    <a:pt x="788" y="305"/>
                  </a:lnTo>
                  <a:lnTo>
                    <a:pt x="717" y="355"/>
                  </a:lnTo>
                  <a:lnTo>
                    <a:pt x="650" y="408"/>
                  </a:lnTo>
                  <a:lnTo>
                    <a:pt x="586" y="464"/>
                  </a:lnTo>
                  <a:lnTo>
                    <a:pt x="524" y="523"/>
                  </a:lnTo>
                  <a:lnTo>
                    <a:pt x="464" y="585"/>
                  </a:lnTo>
                  <a:lnTo>
                    <a:pt x="407" y="650"/>
                  </a:lnTo>
                  <a:lnTo>
                    <a:pt x="355" y="718"/>
                  </a:lnTo>
                  <a:lnTo>
                    <a:pt x="305" y="788"/>
                  </a:lnTo>
                  <a:lnTo>
                    <a:pt x="259" y="861"/>
                  </a:lnTo>
                  <a:lnTo>
                    <a:pt x="216" y="935"/>
                  </a:lnTo>
                  <a:lnTo>
                    <a:pt x="175" y="1012"/>
                  </a:lnTo>
                  <a:lnTo>
                    <a:pt x="140" y="1092"/>
                  </a:lnTo>
                  <a:lnTo>
                    <a:pt x="108" y="1173"/>
                  </a:lnTo>
                  <a:lnTo>
                    <a:pt x="80" y="1256"/>
                  </a:lnTo>
                  <a:lnTo>
                    <a:pt x="56" y="1341"/>
                  </a:lnTo>
                  <a:lnTo>
                    <a:pt x="36" y="1427"/>
                  </a:lnTo>
                  <a:lnTo>
                    <a:pt x="20" y="1516"/>
                  </a:lnTo>
                  <a:lnTo>
                    <a:pt x="9" y="1605"/>
                  </a:lnTo>
                  <a:lnTo>
                    <a:pt x="2" y="1696"/>
                  </a:lnTo>
                  <a:lnTo>
                    <a:pt x="0" y="1788"/>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grpSp>
      <p:grpSp>
        <p:nvGrpSpPr>
          <p:cNvPr id="8" name="淘宝店chenying0907 4"/>
          <p:cNvGrpSpPr/>
          <p:nvPr/>
        </p:nvGrpSpPr>
        <p:grpSpPr>
          <a:xfrm>
            <a:off x="4677414" y="3566618"/>
            <a:ext cx="1246540" cy="1246924"/>
            <a:chOff x="3627438" y="2806403"/>
            <a:chExt cx="966788" cy="966788"/>
          </a:xfrm>
        </p:grpSpPr>
        <p:sp>
          <p:nvSpPr>
            <p:cNvPr id="9" name="淘宝店chenying0907 9"/>
            <p:cNvSpPr/>
            <p:nvPr/>
          </p:nvSpPr>
          <p:spPr bwMode="auto">
            <a:xfrm>
              <a:off x="3627438" y="2806403"/>
              <a:ext cx="966788" cy="966788"/>
            </a:xfrm>
            <a:custGeom>
              <a:avLst/>
              <a:gdLst>
                <a:gd name="T0" fmla="*/ 4867 w 4869"/>
                <a:gd name="T1" fmla="*/ 2493 h 4872"/>
                <a:gd name="T2" fmla="*/ 4866 w 4869"/>
                <a:gd name="T3" fmla="*/ 2310 h 4872"/>
                <a:gd name="T4" fmla="*/ 4793 w 4869"/>
                <a:gd name="T5" fmla="*/ 1827 h 4872"/>
                <a:gd name="T6" fmla="*/ 4629 w 4869"/>
                <a:gd name="T7" fmla="*/ 1380 h 4872"/>
                <a:gd name="T8" fmla="*/ 4385 w 4869"/>
                <a:gd name="T9" fmla="*/ 978 h 4872"/>
                <a:gd name="T10" fmla="*/ 4071 w 4869"/>
                <a:gd name="T11" fmla="*/ 632 h 4872"/>
                <a:gd name="T12" fmla="*/ 3697 w 4869"/>
                <a:gd name="T13" fmla="*/ 353 h 4872"/>
                <a:gd name="T14" fmla="*/ 3271 w 4869"/>
                <a:gd name="T15" fmla="*/ 147 h 4872"/>
                <a:gd name="T16" fmla="*/ 2805 w 4869"/>
                <a:gd name="T17" fmla="*/ 28 h 4872"/>
                <a:gd name="T18" fmla="*/ 2309 w 4869"/>
                <a:gd name="T19" fmla="*/ 3 h 4872"/>
                <a:gd name="T20" fmla="*/ 1826 w 4869"/>
                <a:gd name="T21" fmla="*/ 76 h 4872"/>
                <a:gd name="T22" fmla="*/ 1379 w 4869"/>
                <a:gd name="T23" fmla="*/ 240 h 4872"/>
                <a:gd name="T24" fmla="*/ 978 w 4869"/>
                <a:gd name="T25" fmla="*/ 483 h 4872"/>
                <a:gd name="T26" fmla="*/ 632 w 4869"/>
                <a:gd name="T27" fmla="*/ 798 h 4872"/>
                <a:gd name="T28" fmla="*/ 353 w 4869"/>
                <a:gd name="T29" fmla="*/ 1172 h 4872"/>
                <a:gd name="T30" fmla="*/ 148 w 4869"/>
                <a:gd name="T31" fmla="*/ 1599 h 4872"/>
                <a:gd name="T32" fmla="*/ 28 w 4869"/>
                <a:gd name="T33" fmla="*/ 2065 h 4872"/>
                <a:gd name="T34" fmla="*/ 3 w 4869"/>
                <a:gd name="T35" fmla="*/ 2561 h 4872"/>
                <a:gd name="T36" fmla="*/ 77 w 4869"/>
                <a:gd name="T37" fmla="*/ 3044 h 4872"/>
                <a:gd name="T38" fmla="*/ 240 w 4869"/>
                <a:gd name="T39" fmla="*/ 3492 h 4872"/>
                <a:gd name="T40" fmla="*/ 483 w 4869"/>
                <a:gd name="T41" fmla="*/ 3893 h 4872"/>
                <a:gd name="T42" fmla="*/ 798 w 4869"/>
                <a:gd name="T43" fmla="*/ 4239 h 4872"/>
                <a:gd name="T44" fmla="*/ 1172 w 4869"/>
                <a:gd name="T45" fmla="*/ 4519 h 4872"/>
                <a:gd name="T46" fmla="*/ 1598 w 4869"/>
                <a:gd name="T47" fmla="*/ 4724 h 4872"/>
                <a:gd name="T48" fmla="*/ 2063 w 4869"/>
                <a:gd name="T49" fmla="*/ 4843 h 4872"/>
                <a:gd name="T50" fmla="*/ 2479 w 4869"/>
                <a:gd name="T51" fmla="*/ 4871 h 4872"/>
                <a:gd name="T52" fmla="*/ 2656 w 4869"/>
                <a:gd name="T53" fmla="*/ 4862 h 4872"/>
                <a:gd name="T54" fmla="*/ 2828 w 4869"/>
                <a:gd name="T55" fmla="*/ 4840 h 4872"/>
                <a:gd name="T56" fmla="*/ 2996 w 4869"/>
                <a:gd name="T57" fmla="*/ 4806 h 4872"/>
                <a:gd name="T58" fmla="*/ 3160 w 4869"/>
                <a:gd name="T59" fmla="*/ 4761 h 4872"/>
                <a:gd name="T60" fmla="*/ 3320 w 4869"/>
                <a:gd name="T61" fmla="*/ 4705 h 4872"/>
                <a:gd name="T62" fmla="*/ 3476 w 4869"/>
                <a:gd name="T63" fmla="*/ 4636 h 4872"/>
                <a:gd name="T64" fmla="*/ 3630 w 4869"/>
                <a:gd name="T65" fmla="*/ 4556 h 4872"/>
                <a:gd name="T66" fmla="*/ 3763 w 4869"/>
                <a:gd name="T67" fmla="*/ 4477 h 4872"/>
                <a:gd name="T68" fmla="*/ 3863 w 4869"/>
                <a:gd name="T69" fmla="*/ 4415 h 4872"/>
                <a:gd name="T70" fmla="*/ 3936 w 4869"/>
                <a:gd name="T71" fmla="*/ 4397 h 4872"/>
                <a:gd name="T72" fmla="*/ 3997 w 4869"/>
                <a:gd name="T73" fmla="*/ 4415 h 4872"/>
                <a:gd name="T74" fmla="*/ 4076 w 4869"/>
                <a:gd name="T75" fmla="*/ 4475 h 4872"/>
                <a:gd name="T76" fmla="*/ 4177 w 4869"/>
                <a:gd name="T77" fmla="*/ 4554 h 4872"/>
                <a:gd name="T78" fmla="*/ 4289 w 4869"/>
                <a:gd name="T79" fmla="*/ 4616 h 4872"/>
                <a:gd name="T80" fmla="*/ 4439 w 4869"/>
                <a:gd name="T81" fmla="*/ 4663 h 4872"/>
                <a:gd name="T82" fmla="*/ 4638 w 4869"/>
                <a:gd name="T83" fmla="*/ 4686 h 4872"/>
                <a:gd name="T84" fmla="*/ 4638 w 4869"/>
                <a:gd name="T85" fmla="*/ 4650 h 4872"/>
                <a:gd name="T86" fmla="*/ 4574 w 4869"/>
                <a:gd name="T87" fmla="*/ 4590 h 4872"/>
                <a:gd name="T88" fmla="*/ 4524 w 4869"/>
                <a:gd name="T89" fmla="*/ 4522 h 4872"/>
                <a:gd name="T90" fmla="*/ 4488 w 4869"/>
                <a:gd name="T91" fmla="*/ 4448 h 4872"/>
                <a:gd name="T92" fmla="*/ 4466 w 4869"/>
                <a:gd name="T93" fmla="*/ 4371 h 4872"/>
                <a:gd name="T94" fmla="*/ 4452 w 4869"/>
                <a:gd name="T95" fmla="*/ 4292 h 4872"/>
                <a:gd name="T96" fmla="*/ 4452 w 4869"/>
                <a:gd name="T97" fmla="*/ 4162 h 4872"/>
                <a:gd name="T98" fmla="*/ 4479 w 4869"/>
                <a:gd name="T99" fmla="*/ 4019 h 4872"/>
                <a:gd name="T100" fmla="*/ 4529 w 4869"/>
                <a:gd name="T101" fmla="*/ 3866 h 4872"/>
                <a:gd name="T102" fmla="*/ 4647 w 4869"/>
                <a:gd name="T103" fmla="*/ 3566 h 4872"/>
                <a:gd name="T104" fmla="*/ 4736 w 4869"/>
                <a:gd name="T105" fmla="*/ 3319 h 4872"/>
                <a:gd name="T106" fmla="*/ 4799 w 4869"/>
                <a:gd name="T107" fmla="*/ 3098 h 4872"/>
                <a:gd name="T108" fmla="*/ 4846 w 4869"/>
                <a:gd name="T109" fmla="*/ 2852 h 4872"/>
                <a:gd name="T110" fmla="*/ 4868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4869" y="2508"/>
                  </a:moveTo>
                  <a:lnTo>
                    <a:pt x="4868" y="2510"/>
                  </a:lnTo>
                  <a:lnTo>
                    <a:pt x="4867" y="2512"/>
                  </a:lnTo>
                  <a:lnTo>
                    <a:pt x="4867" y="2493"/>
                  </a:lnTo>
                  <a:lnTo>
                    <a:pt x="4868" y="2473"/>
                  </a:lnTo>
                  <a:lnTo>
                    <a:pt x="4869" y="2454"/>
                  </a:lnTo>
                  <a:lnTo>
                    <a:pt x="4869" y="2436"/>
                  </a:lnTo>
                  <a:lnTo>
                    <a:pt x="4866" y="2310"/>
                  </a:lnTo>
                  <a:lnTo>
                    <a:pt x="4857" y="2187"/>
                  </a:lnTo>
                  <a:lnTo>
                    <a:pt x="4841" y="2065"/>
                  </a:lnTo>
                  <a:lnTo>
                    <a:pt x="4820" y="1945"/>
                  </a:lnTo>
                  <a:lnTo>
                    <a:pt x="4793" y="1827"/>
                  </a:lnTo>
                  <a:lnTo>
                    <a:pt x="4760" y="1711"/>
                  </a:lnTo>
                  <a:lnTo>
                    <a:pt x="4722" y="1599"/>
                  </a:lnTo>
                  <a:lnTo>
                    <a:pt x="4678" y="1488"/>
                  </a:lnTo>
                  <a:lnTo>
                    <a:pt x="4629" y="1380"/>
                  </a:lnTo>
                  <a:lnTo>
                    <a:pt x="4575" y="1275"/>
                  </a:lnTo>
                  <a:lnTo>
                    <a:pt x="4517" y="1172"/>
                  </a:lnTo>
                  <a:lnTo>
                    <a:pt x="4453" y="1074"/>
                  </a:lnTo>
                  <a:lnTo>
                    <a:pt x="4385" y="978"/>
                  </a:lnTo>
                  <a:lnTo>
                    <a:pt x="4313" y="886"/>
                  </a:lnTo>
                  <a:lnTo>
                    <a:pt x="4236" y="798"/>
                  </a:lnTo>
                  <a:lnTo>
                    <a:pt x="4156" y="713"/>
                  </a:lnTo>
                  <a:lnTo>
                    <a:pt x="4071" y="632"/>
                  </a:lnTo>
                  <a:lnTo>
                    <a:pt x="3982" y="557"/>
                  </a:lnTo>
                  <a:lnTo>
                    <a:pt x="3891" y="483"/>
                  </a:lnTo>
                  <a:lnTo>
                    <a:pt x="3795" y="416"/>
                  </a:lnTo>
                  <a:lnTo>
                    <a:pt x="3697" y="353"/>
                  </a:lnTo>
                  <a:lnTo>
                    <a:pt x="3595" y="294"/>
                  </a:lnTo>
                  <a:lnTo>
                    <a:pt x="3490" y="240"/>
                  </a:lnTo>
                  <a:lnTo>
                    <a:pt x="3382" y="191"/>
                  </a:lnTo>
                  <a:lnTo>
                    <a:pt x="3271" y="147"/>
                  </a:lnTo>
                  <a:lnTo>
                    <a:pt x="3159" y="109"/>
                  </a:lnTo>
                  <a:lnTo>
                    <a:pt x="3043" y="76"/>
                  </a:lnTo>
                  <a:lnTo>
                    <a:pt x="2925" y="49"/>
                  </a:lnTo>
                  <a:lnTo>
                    <a:pt x="2805" y="28"/>
                  </a:lnTo>
                  <a:lnTo>
                    <a:pt x="2683" y="12"/>
                  </a:lnTo>
                  <a:lnTo>
                    <a:pt x="2559" y="3"/>
                  </a:lnTo>
                  <a:lnTo>
                    <a:pt x="2434" y="0"/>
                  </a:lnTo>
                  <a:lnTo>
                    <a:pt x="2309" y="3"/>
                  </a:lnTo>
                  <a:lnTo>
                    <a:pt x="2185" y="12"/>
                  </a:lnTo>
                  <a:lnTo>
                    <a:pt x="2063" y="28"/>
                  </a:lnTo>
                  <a:lnTo>
                    <a:pt x="1944" y="49"/>
                  </a:lnTo>
                  <a:lnTo>
                    <a:pt x="1826" y="76"/>
                  </a:lnTo>
                  <a:lnTo>
                    <a:pt x="1711" y="109"/>
                  </a:lnTo>
                  <a:lnTo>
                    <a:pt x="1598" y="147"/>
                  </a:lnTo>
                  <a:lnTo>
                    <a:pt x="1486" y="191"/>
                  </a:lnTo>
                  <a:lnTo>
                    <a:pt x="1379" y="240"/>
                  </a:lnTo>
                  <a:lnTo>
                    <a:pt x="1275" y="294"/>
                  </a:lnTo>
                  <a:lnTo>
                    <a:pt x="1172" y="353"/>
                  </a:lnTo>
                  <a:lnTo>
                    <a:pt x="1073" y="416"/>
                  </a:lnTo>
                  <a:lnTo>
                    <a:pt x="978" y="483"/>
                  </a:lnTo>
                  <a:lnTo>
                    <a:pt x="886" y="557"/>
                  </a:lnTo>
                  <a:lnTo>
                    <a:pt x="798" y="632"/>
                  </a:lnTo>
                  <a:lnTo>
                    <a:pt x="713" y="713"/>
                  </a:lnTo>
                  <a:lnTo>
                    <a:pt x="632" y="798"/>
                  </a:lnTo>
                  <a:lnTo>
                    <a:pt x="556" y="886"/>
                  </a:lnTo>
                  <a:lnTo>
                    <a:pt x="483" y="978"/>
                  </a:lnTo>
                  <a:lnTo>
                    <a:pt x="416" y="1074"/>
                  </a:lnTo>
                  <a:lnTo>
                    <a:pt x="353" y="1172"/>
                  </a:lnTo>
                  <a:lnTo>
                    <a:pt x="294" y="1275"/>
                  </a:lnTo>
                  <a:lnTo>
                    <a:pt x="240" y="1380"/>
                  </a:lnTo>
                  <a:lnTo>
                    <a:pt x="192" y="1488"/>
                  </a:lnTo>
                  <a:lnTo>
                    <a:pt x="148" y="1599"/>
                  </a:lnTo>
                  <a:lnTo>
                    <a:pt x="109" y="1711"/>
                  </a:lnTo>
                  <a:lnTo>
                    <a:pt x="77" y="1827"/>
                  </a:lnTo>
                  <a:lnTo>
                    <a:pt x="50" y="1945"/>
                  </a:lnTo>
                  <a:lnTo>
                    <a:pt x="28" y="2065"/>
                  </a:lnTo>
                  <a:lnTo>
                    <a:pt x="12" y="2187"/>
                  </a:lnTo>
                  <a:lnTo>
                    <a:pt x="3" y="2310"/>
                  </a:lnTo>
                  <a:lnTo>
                    <a:pt x="0" y="2436"/>
                  </a:lnTo>
                  <a:lnTo>
                    <a:pt x="3" y="2561"/>
                  </a:lnTo>
                  <a:lnTo>
                    <a:pt x="12" y="2684"/>
                  </a:lnTo>
                  <a:lnTo>
                    <a:pt x="28" y="2807"/>
                  </a:lnTo>
                  <a:lnTo>
                    <a:pt x="50" y="2927"/>
                  </a:lnTo>
                  <a:lnTo>
                    <a:pt x="77" y="3044"/>
                  </a:lnTo>
                  <a:lnTo>
                    <a:pt x="109" y="3160"/>
                  </a:lnTo>
                  <a:lnTo>
                    <a:pt x="148" y="3273"/>
                  </a:lnTo>
                  <a:lnTo>
                    <a:pt x="192" y="3383"/>
                  </a:lnTo>
                  <a:lnTo>
                    <a:pt x="240" y="3492"/>
                  </a:lnTo>
                  <a:lnTo>
                    <a:pt x="294" y="3596"/>
                  </a:lnTo>
                  <a:lnTo>
                    <a:pt x="353" y="3699"/>
                  </a:lnTo>
                  <a:lnTo>
                    <a:pt x="416" y="3797"/>
                  </a:lnTo>
                  <a:lnTo>
                    <a:pt x="483" y="3893"/>
                  </a:lnTo>
                  <a:lnTo>
                    <a:pt x="556" y="3985"/>
                  </a:lnTo>
                  <a:lnTo>
                    <a:pt x="632" y="4073"/>
                  </a:lnTo>
                  <a:lnTo>
                    <a:pt x="713" y="4158"/>
                  </a:lnTo>
                  <a:lnTo>
                    <a:pt x="798" y="4239"/>
                  </a:lnTo>
                  <a:lnTo>
                    <a:pt x="886" y="4316"/>
                  </a:lnTo>
                  <a:lnTo>
                    <a:pt x="978" y="4388"/>
                  </a:lnTo>
                  <a:lnTo>
                    <a:pt x="1073" y="4456"/>
                  </a:lnTo>
                  <a:lnTo>
                    <a:pt x="1172" y="4519"/>
                  </a:lnTo>
                  <a:lnTo>
                    <a:pt x="1275" y="4577"/>
                  </a:lnTo>
                  <a:lnTo>
                    <a:pt x="1379" y="4631"/>
                  </a:lnTo>
                  <a:lnTo>
                    <a:pt x="1486" y="4680"/>
                  </a:lnTo>
                  <a:lnTo>
                    <a:pt x="1598" y="4724"/>
                  </a:lnTo>
                  <a:lnTo>
                    <a:pt x="1711" y="4762"/>
                  </a:lnTo>
                  <a:lnTo>
                    <a:pt x="1826" y="4795"/>
                  </a:lnTo>
                  <a:lnTo>
                    <a:pt x="1944" y="4822"/>
                  </a:lnTo>
                  <a:lnTo>
                    <a:pt x="2063" y="4843"/>
                  </a:lnTo>
                  <a:lnTo>
                    <a:pt x="2185" y="4859"/>
                  </a:lnTo>
                  <a:lnTo>
                    <a:pt x="2309" y="4868"/>
                  </a:lnTo>
                  <a:lnTo>
                    <a:pt x="2434" y="4872"/>
                  </a:lnTo>
                  <a:lnTo>
                    <a:pt x="2479" y="4871"/>
                  </a:lnTo>
                  <a:lnTo>
                    <a:pt x="2524" y="4869"/>
                  </a:lnTo>
                  <a:lnTo>
                    <a:pt x="2568" y="4868"/>
                  </a:lnTo>
                  <a:lnTo>
                    <a:pt x="2612" y="4865"/>
                  </a:lnTo>
                  <a:lnTo>
                    <a:pt x="2656" y="4862"/>
                  </a:lnTo>
                  <a:lnTo>
                    <a:pt x="2700" y="4857"/>
                  </a:lnTo>
                  <a:lnTo>
                    <a:pt x="2743" y="4852"/>
                  </a:lnTo>
                  <a:lnTo>
                    <a:pt x="2786" y="4847"/>
                  </a:lnTo>
                  <a:lnTo>
                    <a:pt x="2828" y="4840"/>
                  </a:lnTo>
                  <a:lnTo>
                    <a:pt x="2871" y="4833"/>
                  </a:lnTo>
                  <a:lnTo>
                    <a:pt x="2913" y="4825"/>
                  </a:lnTo>
                  <a:lnTo>
                    <a:pt x="2955" y="4816"/>
                  </a:lnTo>
                  <a:lnTo>
                    <a:pt x="2996" y="4806"/>
                  </a:lnTo>
                  <a:lnTo>
                    <a:pt x="3038" y="4796"/>
                  </a:lnTo>
                  <a:lnTo>
                    <a:pt x="3079" y="4786"/>
                  </a:lnTo>
                  <a:lnTo>
                    <a:pt x="3119" y="4774"/>
                  </a:lnTo>
                  <a:lnTo>
                    <a:pt x="3160" y="4761"/>
                  </a:lnTo>
                  <a:lnTo>
                    <a:pt x="3200" y="4748"/>
                  </a:lnTo>
                  <a:lnTo>
                    <a:pt x="3241" y="4734"/>
                  </a:lnTo>
                  <a:lnTo>
                    <a:pt x="3280" y="4719"/>
                  </a:lnTo>
                  <a:lnTo>
                    <a:pt x="3320" y="4705"/>
                  </a:lnTo>
                  <a:lnTo>
                    <a:pt x="3359" y="4688"/>
                  </a:lnTo>
                  <a:lnTo>
                    <a:pt x="3399" y="4671"/>
                  </a:lnTo>
                  <a:lnTo>
                    <a:pt x="3438" y="4654"/>
                  </a:lnTo>
                  <a:lnTo>
                    <a:pt x="3476" y="4636"/>
                  </a:lnTo>
                  <a:lnTo>
                    <a:pt x="3516" y="4617"/>
                  </a:lnTo>
                  <a:lnTo>
                    <a:pt x="3554" y="4598"/>
                  </a:lnTo>
                  <a:lnTo>
                    <a:pt x="3593" y="4577"/>
                  </a:lnTo>
                  <a:lnTo>
                    <a:pt x="3630" y="4556"/>
                  </a:lnTo>
                  <a:lnTo>
                    <a:pt x="3668" y="4535"/>
                  </a:lnTo>
                  <a:lnTo>
                    <a:pt x="3705" y="4512"/>
                  </a:lnTo>
                  <a:lnTo>
                    <a:pt x="3744" y="4489"/>
                  </a:lnTo>
                  <a:lnTo>
                    <a:pt x="3763" y="4477"/>
                  </a:lnTo>
                  <a:lnTo>
                    <a:pt x="3786" y="4462"/>
                  </a:lnTo>
                  <a:lnTo>
                    <a:pt x="3812" y="4447"/>
                  </a:lnTo>
                  <a:lnTo>
                    <a:pt x="3843" y="4427"/>
                  </a:lnTo>
                  <a:lnTo>
                    <a:pt x="3863" y="4415"/>
                  </a:lnTo>
                  <a:lnTo>
                    <a:pt x="3883" y="4407"/>
                  </a:lnTo>
                  <a:lnTo>
                    <a:pt x="3901" y="4400"/>
                  </a:lnTo>
                  <a:lnTo>
                    <a:pt x="3919" y="4397"/>
                  </a:lnTo>
                  <a:lnTo>
                    <a:pt x="3936" y="4397"/>
                  </a:lnTo>
                  <a:lnTo>
                    <a:pt x="3952" y="4398"/>
                  </a:lnTo>
                  <a:lnTo>
                    <a:pt x="3968" y="4401"/>
                  </a:lnTo>
                  <a:lnTo>
                    <a:pt x="3982" y="4408"/>
                  </a:lnTo>
                  <a:lnTo>
                    <a:pt x="3997" y="4415"/>
                  </a:lnTo>
                  <a:lnTo>
                    <a:pt x="4013" y="4425"/>
                  </a:lnTo>
                  <a:lnTo>
                    <a:pt x="4028" y="4435"/>
                  </a:lnTo>
                  <a:lnTo>
                    <a:pt x="4043" y="4448"/>
                  </a:lnTo>
                  <a:lnTo>
                    <a:pt x="4076" y="4475"/>
                  </a:lnTo>
                  <a:lnTo>
                    <a:pt x="4113" y="4505"/>
                  </a:lnTo>
                  <a:lnTo>
                    <a:pt x="4133" y="4522"/>
                  </a:lnTo>
                  <a:lnTo>
                    <a:pt x="4155" y="4538"/>
                  </a:lnTo>
                  <a:lnTo>
                    <a:pt x="4177" y="4554"/>
                  </a:lnTo>
                  <a:lnTo>
                    <a:pt x="4202" y="4569"/>
                  </a:lnTo>
                  <a:lnTo>
                    <a:pt x="4229" y="4585"/>
                  </a:lnTo>
                  <a:lnTo>
                    <a:pt x="4257" y="4601"/>
                  </a:lnTo>
                  <a:lnTo>
                    <a:pt x="4289" y="4616"/>
                  </a:lnTo>
                  <a:lnTo>
                    <a:pt x="4322" y="4629"/>
                  </a:lnTo>
                  <a:lnTo>
                    <a:pt x="4358" y="4642"/>
                  </a:lnTo>
                  <a:lnTo>
                    <a:pt x="4397" y="4653"/>
                  </a:lnTo>
                  <a:lnTo>
                    <a:pt x="4439" y="4663"/>
                  </a:lnTo>
                  <a:lnTo>
                    <a:pt x="4483" y="4672"/>
                  </a:lnTo>
                  <a:lnTo>
                    <a:pt x="4531" y="4678"/>
                  </a:lnTo>
                  <a:lnTo>
                    <a:pt x="4583" y="4683"/>
                  </a:lnTo>
                  <a:lnTo>
                    <a:pt x="4638" y="4686"/>
                  </a:lnTo>
                  <a:lnTo>
                    <a:pt x="4697" y="4686"/>
                  </a:lnTo>
                  <a:lnTo>
                    <a:pt x="4677" y="4674"/>
                  </a:lnTo>
                  <a:lnTo>
                    <a:pt x="4656" y="4662"/>
                  </a:lnTo>
                  <a:lnTo>
                    <a:pt x="4638" y="4650"/>
                  </a:lnTo>
                  <a:lnTo>
                    <a:pt x="4620" y="4635"/>
                  </a:lnTo>
                  <a:lnTo>
                    <a:pt x="4603" y="4621"/>
                  </a:lnTo>
                  <a:lnTo>
                    <a:pt x="4589" y="4606"/>
                  </a:lnTo>
                  <a:lnTo>
                    <a:pt x="4574" y="4590"/>
                  </a:lnTo>
                  <a:lnTo>
                    <a:pt x="4559" y="4574"/>
                  </a:lnTo>
                  <a:lnTo>
                    <a:pt x="4547" y="4557"/>
                  </a:lnTo>
                  <a:lnTo>
                    <a:pt x="4536" y="4540"/>
                  </a:lnTo>
                  <a:lnTo>
                    <a:pt x="4524" y="4522"/>
                  </a:lnTo>
                  <a:lnTo>
                    <a:pt x="4514" y="4504"/>
                  </a:lnTo>
                  <a:lnTo>
                    <a:pt x="4505" y="4486"/>
                  </a:lnTo>
                  <a:lnTo>
                    <a:pt x="4496" y="4467"/>
                  </a:lnTo>
                  <a:lnTo>
                    <a:pt x="4488" y="4448"/>
                  </a:lnTo>
                  <a:lnTo>
                    <a:pt x="4482" y="4429"/>
                  </a:lnTo>
                  <a:lnTo>
                    <a:pt x="4476" y="4409"/>
                  </a:lnTo>
                  <a:lnTo>
                    <a:pt x="4470" y="4390"/>
                  </a:lnTo>
                  <a:lnTo>
                    <a:pt x="4466" y="4371"/>
                  </a:lnTo>
                  <a:lnTo>
                    <a:pt x="4461" y="4351"/>
                  </a:lnTo>
                  <a:lnTo>
                    <a:pt x="4458" y="4332"/>
                  </a:lnTo>
                  <a:lnTo>
                    <a:pt x="4455" y="4311"/>
                  </a:lnTo>
                  <a:lnTo>
                    <a:pt x="4452" y="4292"/>
                  </a:lnTo>
                  <a:lnTo>
                    <a:pt x="4451" y="4273"/>
                  </a:lnTo>
                  <a:lnTo>
                    <a:pt x="4449" y="4235"/>
                  </a:lnTo>
                  <a:lnTo>
                    <a:pt x="4450" y="4197"/>
                  </a:lnTo>
                  <a:lnTo>
                    <a:pt x="4452" y="4162"/>
                  </a:lnTo>
                  <a:lnTo>
                    <a:pt x="4456" y="4129"/>
                  </a:lnTo>
                  <a:lnTo>
                    <a:pt x="4462" y="4093"/>
                  </a:lnTo>
                  <a:lnTo>
                    <a:pt x="4470" y="4056"/>
                  </a:lnTo>
                  <a:lnTo>
                    <a:pt x="4479" y="4019"/>
                  </a:lnTo>
                  <a:lnTo>
                    <a:pt x="4490" y="3982"/>
                  </a:lnTo>
                  <a:lnTo>
                    <a:pt x="4502" y="3945"/>
                  </a:lnTo>
                  <a:lnTo>
                    <a:pt x="4515" y="3905"/>
                  </a:lnTo>
                  <a:lnTo>
                    <a:pt x="4529" y="3866"/>
                  </a:lnTo>
                  <a:lnTo>
                    <a:pt x="4545" y="3826"/>
                  </a:lnTo>
                  <a:lnTo>
                    <a:pt x="4576" y="3743"/>
                  </a:lnTo>
                  <a:lnTo>
                    <a:pt x="4611" y="3656"/>
                  </a:lnTo>
                  <a:lnTo>
                    <a:pt x="4647" y="3566"/>
                  </a:lnTo>
                  <a:lnTo>
                    <a:pt x="4683" y="3470"/>
                  </a:lnTo>
                  <a:lnTo>
                    <a:pt x="4701" y="3422"/>
                  </a:lnTo>
                  <a:lnTo>
                    <a:pt x="4719" y="3371"/>
                  </a:lnTo>
                  <a:lnTo>
                    <a:pt x="4736" y="3319"/>
                  </a:lnTo>
                  <a:lnTo>
                    <a:pt x="4753" y="3266"/>
                  </a:lnTo>
                  <a:lnTo>
                    <a:pt x="4769" y="3211"/>
                  </a:lnTo>
                  <a:lnTo>
                    <a:pt x="4785" y="3156"/>
                  </a:lnTo>
                  <a:lnTo>
                    <a:pt x="4799" y="3098"/>
                  </a:lnTo>
                  <a:lnTo>
                    <a:pt x="4812" y="3039"/>
                  </a:lnTo>
                  <a:lnTo>
                    <a:pt x="4824" y="2979"/>
                  </a:lnTo>
                  <a:lnTo>
                    <a:pt x="4835" y="2917"/>
                  </a:lnTo>
                  <a:lnTo>
                    <a:pt x="4846" y="2852"/>
                  </a:lnTo>
                  <a:lnTo>
                    <a:pt x="4854" y="2787"/>
                  </a:lnTo>
                  <a:lnTo>
                    <a:pt x="4860" y="2720"/>
                  </a:lnTo>
                  <a:lnTo>
                    <a:pt x="4865" y="2652"/>
                  </a:lnTo>
                  <a:lnTo>
                    <a:pt x="4868" y="2581"/>
                  </a:lnTo>
                  <a:lnTo>
                    <a:pt x="4869" y="2508"/>
                  </a:lnTo>
                  <a:close/>
                </a:path>
              </a:pathLst>
            </a:custGeom>
            <a:solidFill>
              <a:schemeClr val="tx2">
                <a:lumMod val="40000"/>
                <a:lumOff val="60000"/>
              </a:schemeClr>
            </a:solidFill>
            <a:ln>
              <a:noFill/>
            </a:ln>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sp>
          <p:nvSpPr>
            <p:cNvPr id="10" name="淘宝店chenying0907 10"/>
            <p:cNvSpPr/>
            <p:nvPr/>
          </p:nvSpPr>
          <p:spPr bwMode="auto">
            <a:xfrm>
              <a:off x="3756026" y="2934990"/>
              <a:ext cx="709613" cy="709613"/>
            </a:xfrm>
            <a:custGeom>
              <a:avLst/>
              <a:gdLst>
                <a:gd name="T0" fmla="*/ 3566 w 3575"/>
                <a:gd name="T1" fmla="*/ 1972 h 3577"/>
                <a:gd name="T2" fmla="*/ 3519 w 3575"/>
                <a:gd name="T3" fmla="*/ 2236 h 3577"/>
                <a:gd name="T4" fmla="*/ 3435 w 3575"/>
                <a:gd name="T5" fmla="*/ 2485 h 3577"/>
                <a:gd name="T6" fmla="*/ 3316 w 3575"/>
                <a:gd name="T7" fmla="*/ 2716 h 3577"/>
                <a:gd name="T8" fmla="*/ 3168 w 3575"/>
                <a:gd name="T9" fmla="*/ 2927 h 3577"/>
                <a:gd name="T10" fmla="*/ 2989 w 3575"/>
                <a:gd name="T11" fmla="*/ 3113 h 3577"/>
                <a:gd name="T12" fmla="*/ 2787 w 3575"/>
                <a:gd name="T13" fmla="*/ 3272 h 3577"/>
                <a:gd name="T14" fmla="*/ 2562 w 3575"/>
                <a:gd name="T15" fmla="*/ 3402 h 3577"/>
                <a:gd name="T16" fmla="*/ 2319 w 3575"/>
                <a:gd name="T17" fmla="*/ 3497 h 3577"/>
                <a:gd name="T18" fmla="*/ 2060 w 3575"/>
                <a:gd name="T19" fmla="*/ 3557 h 3577"/>
                <a:gd name="T20" fmla="*/ 1787 w 3575"/>
                <a:gd name="T21" fmla="*/ 3577 h 3577"/>
                <a:gd name="T22" fmla="*/ 1516 w 3575"/>
                <a:gd name="T23" fmla="*/ 3557 h 3577"/>
                <a:gd name="T24" fmla="*/ 1256 w 3575"/>
                <a:gd name="T25" fmla="*/ 3497 h 3577"/>
                <a:gd name="T26" fmla="*/ 1012 w 3575"/>
                <a:gd name="T27" fmla="*/ 3402 h 3577"/>
                <a:gd name="T28" fmla="*/ 788 w 3575"/>
                <a:gd name="T29" fmla="*/ 3272 h 3577"/>
                <a:gd name="T30" fmla="*/ 586 w 3575"/>
                <a:gd name="T31" fmla="*/ 3113 h 3577"/>
                <a:gd name="T32" fmla="*/ 408 w 3575"/>
                <a:gd name="T33" fmla="*/ 2927 h 3577"/>
                <a:gd name="T34" fmla="*/ 258 w 3575"/>
                <a:gd name="T35" fmla="*/ 2716 h 3577"/>
                <a:gd name="T36" fmla="*/ 140 w 3575"/>
                <a:gd name="T37" fmla="*/ 2485 h 3577"/>
                <a:gd name="T38" fmla="*/ 56 w 3575"/>
                <a:gd name="T39" fmla="*/ 2236 h 3577"/>
                <a:gd name="T40" fmla="*/ 9 w 3575"/>
                <a:gd name="T41" fmla="*/ 1972 h 3577"/>
                <a:gd name="T42" fmla="*/ 2 w 3575"/>
                <a:gd name="T43" fmla="*/ 1697 h 3577"/>
                <a:gd name="T44" fmla="*/ 36 w 3575"/>
                <a:gd name="T45" fmla="*/ 1428 h 3577"/>
                <a:gd name="T46" fmla="*/ 108 w 3575"/>
                <a:gd name="T47" fmla="*/ 1174 h 3577"/>
                <a:gd name="T48" fmla="*/ 215 w 3575"/>
                <a:gd name="T49" fmla="*/ 936 h 3577"/>
                <a:gd name="T50" fmla="*/ 355 w 3575"/>
                <a:gd name="T51" fmla="*/ 718 h 3577"/>
                <a:gd name="T52" fmla="*/ 523 w 3575"/>
                <a:gd name="T53" fmla="*/ 524 h 3577"/>
                <a:gd name="T54" fmla="*/ 718 w 3575"/>
                <a:gd name="T55" fmla="*/ 355 h 3577"/>
                <a:gd name="T56" fmla="*/ 935 w 3575"/>
                <a:gd name="T57" fmla="*/ 215 h 3577"/>
                <a:gd name="T58" fmla="*/ 1173 w 3575"/>
                <a:gd name="T59" fmla="*/ 108 h 3577"/>
                <a:gd name="T60" fmla="*/ 1428 w 3575"/>
                <a:gd name="T61" fmla="*/ 36 h 3577"/>
                <a:gd name="T62" fmla="*/ 1696 w 3575"/>
                <a:gd name="T63" fmla="*/ 2 h 3577"/>
                <a:gd name="T64" fmla="*/ 1971 w 3575"/>
                <a:gd name="T65" fmla="*/ 9 h 3577"/>
                <a:gd name="T66" fmla="*/ 2234 w 3575"/>
                <a:gd name="T67" fmla="*/ 56 h 3577"/>
                <a:gd name="T68" fmla="*/ 2484 w 3575"/>
                <a:gd name="T69" fmla="*/ 141 h 3577"/>
                <a:gd name="T70" fmla="*/ 2715 w 3575"/>
                <a:gd name="T71" fmla="*/ 259 h 3577"/>
                <a:gd name="T72" fmla="*/ 2925 w 3575"/>
                <a:gd name="T73" fmla="*/ 408 h 3577"/>
                <a:gd name="T74" fmla="*/ 3111 w 3575"/>
                <a:gd name="T75" fmla="*/ 586 h 3577"/>
                <a:gd name="T76" fmla="*/ 3270 w 3575"/>
                <a:gd name="T77" fmla="*/ 788 h 3577"/>
                <a:gd name="T78" fmla="*/ 3400 w 3575"/>
                <a:gd name="T79" fmla="*/ 1014 h 3577"/>
                <a:gd name="T80" fmla="*/ 3495 w 3575"/>
                <a:gd name="T81" fmla="*/ 1257 h 3577"/>
                <a:gd name="T82" fmla="*/ 3555 w 3575"/>
                <a:gd name="T83" fmla="*/ 1516 h 3577"/>
                <a:gd name="T84" fmla="*/ 3575 w 3575"/>
                <a:gd name="T85" fmla="*/ 1789 h 3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7">
                  <a:moveTo>
                    <a:pt x="3575" y="1789"/>
                  </a:moveTo>
                  <a:lnTo>
                    <a:pt x="3573" y="1881"/>
                  </a:lnTo>
                  <a:lnTo>
                    <a:pt x="3566" y="1972"/>
                  </a:lnTo>
                  <a:lnTo>
                    <a:pt x="3555" y="2061"/>
                  </a:lnTo>
                  <a:lnTo>
                    <a:pt x="3539" y="2149"/>
                  </a:lnTo>
                  <a:lnTo>
                    <a:pt x="3519" y="2236"/>
                  </a:lnTo>
                  <a:lnTo>
                    <a:pt x="3495" y="2320"/>
                  </a:lnTo>
                  <a:lnTo>
                    <a:pt x="3467" y="2404"/>
                  </a:lnTo>
                  <a:lnTo>
                    <a:pt x="3435" y="2485"/>
                  </a:lnTo>
                  <a:lnTo>
                    <a:pt x="3400" y="2564"/>
                  </a:lnTo>
                  <a:lnTo>
                    <a:pt x="3359" y="2642"/>
                  </a:lnTo>
                  <a:lnTo>
                    <a:pt x="3316" y="2716"/>
                  </a:lnTo>
                  <a:lnTo>
                    <a:pt x="3270" y="2789"/>
                  </a:lnTo>
                  <a:lnTo>
                    <a:pt x="3220" y="2859"/>
                  </a:lnTo>
                  <a:lnTo>
                    <a:pt x="3168" y="2927"/>
                  </a:lnTo>
                  <a:lnTo>
                    <a:pt x="3111" y="2991"/>
                  </a:lnTo>
                  <a:lnTo>
                    <a:pt x="3051" y="3054"/>
                  </a:lnTo>
                  <a:lnTo>
                    <a:pt x="2989" y="3113"/>
                  </a:lnTo>
                  <a:lnTo>
                    <a:pt x="2925" y="3169"/>
                  </a:lnTo>
                  <a:lnTo>
                    <a:pt x="2858" y="3222"/>
                  </a:lnTo>
                  <a:lnTo>
                    <a:pt x="2787" y="3272"/>
                  </a:lnTo>
                  <a:lnTo>
                    <a:pt x="2715" y="3319"/>
                  </a:lnTo>
                  <a:lnTo>
                    <a:pt x="2640" y="3362"/>
                  </a:lnTo>
                  <a:lnTo>
                    <a:pt x="2562" y="3402"/>
                  </a:lnTo>
                  <a:lnTo>
                    <a:pt x="2484" y="3438"/>
                  </a:lnTo>
                  <a:lnTo>
                    <a:pt x="2402" y="3469"/>
                  </a:lnTo>
                  <a:lnTo>
                    <a:pt x="2319" y="3497"/>
                  </a:lnTo>
                  <a:lnTo>
                    <a:pt x="2234" y="3521"/>
                  </a:lnTo>
                  <a:lnTo>
                    <a:pt x="2148" y="3541"/>
                  </a:lnTo>
                  <a:lnTo>
                    <a:pt x="2060" y="3557"/>
                  </a:lnTo>
                  <a:lnTo>
                    <a:pt x="1971" y="3568"/>
                  </a:lnTo>
                  <a:lnTo>
                    <a:pt x="1879" y="3575"/>
                  </a:lnTo>
                  <a:lnTo>
                    <a:pt x="1787" y="3577"/>
                  </a:lnTo>
                  <a:lnTo>
                    <a:pt x="1696" y="3575"/>
                  </a:lnTo>
                  <a:lnTo>
                    <a:pt x="1605" y="3568"/>
                  </a:lnTo>
                  <a:lnTo>
                    <a:pt x="1516" y="3557"/>
                  </a:lnTo>
                  <a:lnTo>
                    <a:pt x="1428" y="3541"/>
                  </a:lnTo>
                  <a:lnTo>
                    <a:pt x="1341" y="3521"/>
                  </a:lnTo>
                  <a:lnTo>
                    <a:pt x="1256" y="3497"/>
                  </a:lnTo>
                  <a:lnTo>
                    <a:pt x="1173" y="3469"/>
                  </a:lnTo>
                  <a:lnTo>
                    <a:pt x="1092" y="3438"/>
                  </a:lnTo>
                  <a:lnTo>
                    <a:pt x="1012" y="3402"/>
                  </a:lnTo>
                  <a:lnTo>
                    <a:pt x="935" y="3362"/>
                  </a:lnTo>
                  <a:lnTo>
                    <a:pt x="861" y="3319"/>
                  </a:lnTo>
                  <a:lnTo>
                    <a:pt x="788" y="3272"/>
                  </a:lnTo>
                  <a:lnTo>
                    <a:pt x="718" y="3222"/>
                  </a:lnTo>
                  <a:lnTo>
                    <a:pt x="650" y="3169"/>
                  </a:lnTo>
                  <a:lnTo>
                    <a:pt x="586" y="3113"/>
                  </a:lnTo>
                  <a:lnTo>
                    <a:pt x="523" y="3054"/>
                  </a:lnTo>
                  <a:lnTo>
                    <a:pt x="464" y="2991"/>
                  </a:lnTo>
                  <a:lnTo>
                    <a:pt x="408" y="2927"/>
                  </a:lnTo>
                  <a:lnTo>
                    <a:pt x="355" y="2859"/>
                  </a:lnTo>
                  <a:lnTo>
                    <a:pt x="305" y="2789"/>
                  </a:lnTo>
                  <a:lnTo>
                    <a:pt x="258" y="2716"/>
                  </a:lnTo>
                  <a:lnTo>
                    <a:pt x="215" y="2642"/>
                  </a:lnTo>
                  <a:lnTo>
                    <a:pt x="176" y="2564"/>
                  </a:lnTo>
                  <a:lnTo>
                    <a:pt x="140" y="2485"/>
                  </a:lnTo>
                  <a:lnTo>
                    <a:pt x="108" y="2404"/>
                  </a:lnTo>
                  <a:lnTo>
                    <a:pt x="80" y="2320"/>
                  </a:lnTo>
                  <a:lnTo>
                    <a:pt x="56" y="2236"/>
                  </a:lnTo>
                  <a:lnTo>
                    <a:pt x="36" y="2149"/>
                  </a:lnTo>
                  <a:lnTo>
                    <a:pt x="20" y="2061"/>
                  </a:lnTo>
                  <a:lnTo>
                    <a:pt x="9" y="1972"/>
                  </a:lnTo>
                  <a:lnTo>
                    <a:pt x="2" y="1881"/>
                  </a:lnTo>
                  <a:lnTo>
                    <a:pt x="0" y="1789"/>
                  </a:lnTo>
                  <a:lnTo>
                    <a:pt x="2" y="1697"/>
                  </a:lnTo>
                  <a:lnTo>
                    <a:pt x="9" y="1605"/>
                  </a:lnTo>
                  <a:lnTo>
                    <a:pt x="20" y="1516"/>
                  </a:lnTo>
                  <a:lnTo>
                    <a:pt x="36" y="1428"/>
                  </a:lnTo>
                  <a:lnTo>
                    <a:pt x="56" y="1342"/>
                  </a:lnTo>
                  <a:lnTo>
                    <a:pt x="80" y="1257"/>
                  </a:lnTo>
                  <a:lnTo>
                    <a:pt x="108" y="1174"/>
                  </a:lnTo>
                  <a:lnTo>
                    <a:pt x="140" y="1092"/>
                  </a:lnTo>
                  <a:lnTo>
                    <a:pt x="176" y="1014"/>
                  </a:lnTo>
                  <a:lnTo>
                    <a:pt x="215" y="936"/>
                  </a:lnTo>
                  <a:lnTo>
                    <a:pt x="258" y="861"/>
                  </a:lnTo>
                  <a:lnTo>
                    <a:pt x="305" y="788"/>
                  </a:lnTo>
                  <a:lnTo>
                    <a:pt x="355" y="718"/>
                  </a:lnTo>
                  <a:lnTo>
                    <a:pt x="408" y="650"/>
                  </a:lnTo>
                  <a:lnTo>
                    <a:pt x="464" y="586"/>
                  </a:lnTo>
                  <a:lnTo>
                    <a:pt x="523" y="524"/>
                  </a:lnTo>
                  <a:lnTo>
                    <a:pt x="586" y="464"/>
                  </a:lnTo>
                  <a:lnTo>
                    <a:pt x="650" y="408"/>
                  </a:lnTo>
                  <a:lnTo>
                    <a:pt x="718" y="355"/>
                  </a:lnTo>
                  <a:lnTo>
                    <a:pt x="788" y="305"/>
                  </a:lnTo>
                  <a:lnTo>
                    <a:pt x="861" y="259"/>
                  </a:lnTo>
                  <a:lnTo>
                    <a:pt x="935" y="215"/>
                  </a:lnTo>
                  <a:lnTo>
                    <a:pt x="1012" y="176"/>
                  </a:lnTo>
                  <a:lnTo>
                    <a:pt x="1092" y="141"/>
                  </a:lnTo>
                  <a:lnTo>
                    <a:pt x="1173" y="108"/>
                  </a:lnTo>
                  <a:lnTo>
                    <a:pt x="1256" y="80"/>
                  </a:lnTo>
                  <a:lnTo>
                    <a:pt x="1341" y="56"/>
                  </a:lnTo>
                  <a:lnTo>
                    <a:pt x="1428" y="36"/>
                  </a:lnTo>
                  <a:lnTo>
                    <a:pt x="1516" y="20"/>
                  </a:lnTo>
                  <a:lnTo>
                    <a:pt x="1605" y="9"/>
                  </a:lnTo>
                  <a:lnTo>
                    <a:pt x="1696" y="2"/>
                  </a:lnTo>
                  <a:lnTo>
                    <a:pt x="1787" y="0"/>
                  </a:lnTo>
                  <a:lnTo>
                    <a:pt x="1879" y="2"/>
                  </a:lnTo>
                  <a:lnTo>
                    <a:pt x="1971" y="9"/>
                  </a:lnTo>
                  <a:lnTo>
                    <a:pt x="2060" y="20"/>
                  </a:lnTo>
                  <a:lnTo>
                    <a:pt x="2148" y="36"/>
                  </a:lnTo>
                  <a:lnTo>
                    <a:pt x="2234" y="56"/>
                  </a:lnTo>
                  <a:lnTo>
                    <a:pt x="2319" y="80"/>
                  </a:lnTo>
                  <a:lnTo>
                    <a:pt x="2402" y="108"/>
                  </a:lnTo>
                  <a:lnTo>
                    <a:pt x="2484" y="141"/>
                  </a:lnTo>
                  <a:lnTo>
                    <a:pt x="2562" y="176"/>
                  </a:lnTo>
                  <a:lnTo>
                    <a:pt x="2640" y="215"/>
                  </a:lnTo>
                  <a:lnTo>
                    <a:pt x="2715" y="259"/>
                  </a:lnTo>
                  <a:lnTo>
                    <a:pt x="2787" y="305"/>
                  </a:lnTo>
                  <a:lnTo>
                    <a:pt x="2858" y="355"/>
                  </a:lnTo>
                  <a:lnTo>
                    <a:pt x="2925" y="408"/>
                  </a:lnTo>
                  <a:lnTo>
                    <a:pt x="2989" y="464"/>
                  </a:lnTo>
                  <a:lnTo>
                    <a:pt x="3051" y="524"/>
                  </a:lnTo>
                  <a:lnTo>
                    <a:pt x="3111" y="586"/>
                  </a:lnTo>
                  <a:lnTo>
                    <a:pt x="3168" y="650"/>
                  </a:lnTo>
                  <a:lnTo>
                    <a:pt x="3220" y="718"/>
                  </a:lnTo>
                  <a:lnTo>
                    <a:pt x="3270" y="788"/>
                  </a:lnTo>
                  <a:lnTo>
                    <a:pt x="3316" y="861"/>
                  </a:lnTo>
                  <a:lnTo>
                    <a:pt x="3359" y="936"/>
                  </a:lnTo>
                  <a:lnTo>
                    <a:pt x="3400" y="1014"/>
                  </a:lnTo>
                  <a:lnTo>
                    <a:pt x="3435" y="1092"/>
                  </a:lnTo>
                  <a:lnTo>
                    <a:pt x="3467" y="1174"/>
                  </a:lnTo>
                  <a:lnTo>
                    <a:pt x="3495" y="1257"/>
                  </a:lnTo>
                  <a:lnTo>
                    <a:pt x="3519" y="1342"/>
                  </a:lnTo>
                  <a:lnTo>
                    <a:pt x="3539" y="1428"/>
                  </a:lnTo>
                  <a:lnTo>
                    <a:pt x="3555" y="1516"/>
                  </a:lnTo>
                  <a:lnTo>
                    <a:pt x="3566" y="1605"/>
                  </a:lnTo>
                  <a:lnTo>
                    <a:pt x="3573" y="1697"/>
                  </a:lnTo>
                  <a:lnTo>
                    <a:pt x="3575" y="1789"/>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grpSp>
      <p:grpSp>
        <p:nvGrpSpPr>
          <p:cNvPr id="11" name="淘宝店chenying0907 13"/>
          <p:cNvGrpSpPr/>
          <p:nvPr/>
        </p:nvGrpSpPr>
        <p:grpSpPr>
          <a:xfrm>
            <a:off x="5833892" y="4776686"/>
            <a:ext cx="1246540" cy="1246924"/>
            <a:chOff x="4524376" y="3744615"/>
            <a:chExt cx="966788" cy="966788"/>
          </a:xfrm>
        </p:grpSpPr>
        <p:sp>
          <p:nvSpPr>
            <p:cNvPr id="12" name="淘宝店chenying0907 11"/>
            <p:cNvSpPr/>
            <p:nvPr/>
          </p:nvSpPr>
          <p:spPr bwMode="auto">
            <a:xfrm>
              <a:off x="4524376" y="3744615"/>
              <a:ext cx="966788" cy="966788"/>
            </a:xfrm>
            <a:custGeom>
              <a:avLst/>
              <a:gdLst>
                <a:gd name="T0" fmla="*/ 1 w 4869"/>
                <a:gd name="T1" fmla="*/ 2493 h 4872"/>
                <a:gd name="T2" fmla="*/ 3 w 4869"/>
                <a:gd name="T3" fmla="*/ 2311 h 4872"/>
                <a:gd name="T4" fmla="*/ 76 w 4869"/>
                <a:gd name="T5" fmla="*/ 1828 h 4872"/>
                <a:gd name="T6" fmla="*/ 240 w 4869"/>
                <a:gd name="T7" fmla="*/ 1380 h 4872"/>
                <a:gd name="T8" fmla="*/ 483 w 4869"/>
                <a:gd name="T9" fmla="*/ 979 h 4872"/>
                <a:gd name="T10" fmla="*/ 798 w 4869"/>
                <a:gd name="T11" fmla="*/ 634 h 4872"/>
                <a:gd name="T12" fmla="*/ 1172 w 4869"/>
                <a:gd name="T13" fmla="*/ 353 h 4872"/>
                <a:gd name="T14" fmla="*/ 1598 w 4869"/>
                <a:gd name="T15" fmla="*/ 148 h 4872"/>
                <a:gd name="T16" fmla="*/ 2063 w 4869"/>
                <a:gd name="T17" fmla="*/ 28 h 4872"/>
                <a:gd name="T18" fmla="*/ 2559 w 4869"/>
                <a:gd name="T19" fmla="*/ 3 h 4872"/>
                <a:gd name="T20" fmla="*/ 3042 w 4869"/>
                <a:gd name="T21" fmla="*/ 77 h 4872"/>
                <a:gd name="T22" fmla="*/ 3490 w 4869"/>
                <a:gd name="T23" fmla="*/ 240 h 4872"/>
                <a:gd name="T24" fmla="*/ 3891 w 4869"/>
                <a:gd name="T25" fmla="*/ 485 h 4872"/>
                <a:gd name="T26" fmla="*/ 4236 w 4869"/>
                <a:gd name="T27" fmla="*/ 798 h 4872"/>
                <a:gd name="T28" fmla="*/ 4516 w 4869"/>
                <a:gd name="T29" fmla="*/ 1174 h 4872"/>
                <a:gd name="T30" fmla="*/ 4722 w 4869"/>
                <a:gd name="T31" fmla="*/ 1599 h 4872"/>
                <a:gd name="T32" fmla="*/ 4841 w 4869"/>
                <a:gd name="T33" fmla="*/ 2066 h 4872"/>
                <a:gd name="T34" fmla="*/ 4866 w 4869"/>
                <a:gd name="T35" fmla="*/ 2562 h 4872"/>
                <a:gd name="T36" fmla="*/ 4792 w 4869"/>
                <a:gd name="T37" fmla="*/ 3045 h 4872"/>
                <a:gd name="T38" fmla="*/ 4629 w 4869"/>
                <a:gd name="T39" fmla="*/ 3492 h 4872"/>
                <a:gd name="T40" fmla="*/ 4385 w 4869"/>
                <a:gd name="T41" fmla="*/ 3893 h 4872"/>
                <a:gd name="T42" fmla="*/ 4071 w 4869"/>
                <a:gd name="T43" fmla="*/ 4239 h 4872"/>
                <a:gd name="T44" fmla="*/ 3697 w 4869"/>
                <a:gd name="T45" fmla="*/ 4519 h 4872"/>
                <a:gd name="T46" fmla="*/ 3271 w 4869"/>
                <a:gd name="T47" fmla="*/ 4724 h 4872"/>
                <a:gd name="T48" fmla="*/ 2805 w 4869"/>
                <a:gd name="T49" fmla="*/ 4844 h 4872"/>
                <a:gd name="T50" fmla="*/ 2389 w 4869"/>
                <a:gd name="T51" fmla="*/ 4872 h 4872"/>
                <a:gd name="T52" fmla="*/ 2212 w 4869"/>
                <a:gd name="T53" fmla="*/ 4862 h 4872"/>
                <a:gd name="T54" fmla="*/ 2040 w 4869"/>
                <a:gd name="T55" fmla="*/ 4840 h 4872"/>
                <a:gd name="T56" fmla="*/ 1873 w 4869"/>
                <a:gd name="T57" fmla="*/ 4808 h 4872"/>
                <a:gd name="T58" fmla="*/ 1708 w 4869"/>
                <a:gd name="T59" fmla="*/ 4762 h 4872"/>
                <a:gd name="T60" fmla="*/ 1548 w 4869"/>
                <a:gd name="T61" fmla="*/ 4705 h 4872"/>
                <a:gd name="T62" fmla="*/ 1392 w 4869"/>
                <a:gd name="T63" fmla="*/ 4636 h 4872"/>
                <a:gd name="T64" fmla="*/ 1238 w 4869"/>
                <a:gd name="T65" fmla="*/ 4556 h 4872"/>
                <a:gd name="T66" fmla="*/ 1105 w 4869"/>
                <a:gd name="T67" fmla="*/ 4477 h 4872"/>
                <a:gd name="T68" fmla="*/ 1005 w 4869"/>
                <a:gd name="T69" fmla="*/ 4416 h 4872"/>
                <a:gd name="T70" fmla="*/ 933 w 4869"/>
                <a:gd name="T71" fmla="*/ 4397 h 4872"/>
                <a:gd name="T72" fmla="*/ 871 w 4869"/>
                <a:gd name="T73" fmla="*/ 4416 h 4872"/>
                <a:gd name="T74" fmla="*/ 792 w 4869"/>
                <a:gd name="T75" fmla="*/ 4476 h 4872"/>
                <a:gd name="T76" fmla="*/ 692 w 4869"/>
                <a:gd name="T77" fmla="*/ 4554 h 4872"/>
                <a:gd name="T78" fmla="*/ 580 w 4869"/>
                <a:gd name="T79" fmla="*/ 4616 h 4872"/>
                <a:gd name="T80" fmla="*/ 430 w 4869"/>
                <a:gd name="T81" fmla="*/ 4663 h 4872"/>
                <a:gd name="T82" fmla="*/ 231 w 4869"/>
                <a:gd name="T83" fmla="*/ 4686 h 4872"/>
                <a:gd name="T84" fmla="*/ 231 w 4869"/>
                <a:gd name="T85" fmla="*/ 4650 h 4872"/>
                <a:gd name="T86" fmla="*/ 295 w 4869"/>
                <a:gd name="T87" fmla="*/ 4591 h 4872"/>
                <a:gd name="T88" fmla="*/ 345 w 4869"/>
                <a:gd name="T89" fmla="*/ 4522 h 4872"/>
                <a:gd name="T90" fmla="*/ 380 w 4869"/>
                <a:gd name="T91" fmla="*/ 4449 h 4872"/>
                <a:gd name="T92" fmla="*/ 403 w 4869"/>
                <a:gd name="T93" fmla="*/ 4371 h 4872"/>
                <a:gd name="T94" fmla="*/ 416 w 4869"/>
                <a:gd name="T95" fmla="*/ 4292 h 4872"/>
                <a:gd name="T96" fmla="*/ 417 w 4869"/>
                <a:gd name="T97" fmla="*/ 4163 h 4872"/>
                <a:gd name="T98" fmla="*/ 390 w 4869"/>
                <a:gd name="T99" fmla="*/ 4021 h 4872"/>
                <a:gd name="T100" fmla="*/ 339 w 4869"/>
                <a:gd name="T101" fmla="*/ 3867 h 4872"/>
                <a:gd name="T102" fmla="*/ 222 w 4869"/>
                <a:gd name="T103" fmla="*/ 3566 h 4872"/>
                <a:gd name="T104" fmla="*/ 133 w 4869"/>
                <a:gd name="T105" fmla="*/ 3319 h 4872"/>
                <a:gd name="T106" fmla="*/ 70 w 4869"/>
                <a:gd name="T107" fmla="*/ 3098 h 4872"/>
                <a:gd name="T108" fmla="*/ 23 w 4869"/>
                <a:gd name="T109" fmla="*/ 2854 h 4872"/>
                <a:gd name="T110" fmla="*/ 1 w 4869"/>
                <a:gd name="T111" fmla="*/ 2581 h 48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869" h="4872">
                  <a:moveTo>
                    <a:pt x="0" y="2509"/>
                  </a:moveTo>
                  <a:lnTo>
                    <a:pt x="1" y="2510"/>
                  </a:lnTo>
                  <a:lnTo>
                    <a:pt x="2" y="2512"/>
                  </a:lnTo>
                  <a:lnTo>
                    <a:pt x="1" y="2493"/>
                  </a:lnTo>
                  <a:lnTo>
                    <a:pt x="1" y="2474"/>
                  </a:lnTo>
                  <a:lnTo>
                    <a:pt x="0" y="2456"/>
                  </a:lnTo>
                  <a:lnTo>
                    <a:pt x="0" y="2437"/>
                  </a:lnTo>
                  <a:lnTo>
                    <a:pt x="3" y="2311"/>
                  </a:lnTo>
                  <a:lnTo>
                    <a:pt x="12" y="2187"/>
                  </a:lnTo>
                  <a:lnTo>
                    <a:pt x="28" y="2066"/>
                  </a:lnTo>
                  <a:lnTo>
                    <a:pt x="49" y="1945"/>
                  </a:lnTo>
                  <a:lnTo>
                    <a:pt x="76" y="1828"/>
                  </a:lnTo>
                  <a:lnTo>
                    <a:pt x="109" y="1712"/>
                  </a:lnTo>
                  <a:lnTo>
                    <a:pt x="147" y="1599"/>
                  </a:lnTo>
                  <a:lnTo>
                    <a:pt x="191" y="1488"/>
                  </a:lnTo>
                  <a:lnTo>
                    <a:pt x="240" y="1380"/>
                  </a:lnTo>
                  <a:lnTo>
                    <a:pt x="294" y="1275"/>
                  </a:lnTo>
                  <a:lnTo>
                    <a:pt x="353" y="1174"/>
                  </a:lnTo>
                  <a:lnTo>
                    <a:pt x="416" y="1075"/>
                  </a:lnTo>
                  <a:lnTo>
                    <a:pt x="483" y="979"/>
                  </a:lnTo>
                  <a:lnTo>
                    <a:pt x="555" y="887"/>
                  </a:lnTo>
                  <a:lnTo>
                    <a:pt x="632" y="798"/>
                  </a:lnTo>
                  <a:lnTo>
                    <a:pt x="713" y="714"/>
                  </a:lnTo>
                  <a:lnTo>
                    <a:pt x="798" y="634"/>
                  </a:lnTo>
                  <a:lnTo>
                    <a:pt x="886" y="557"/>
                  </a:lnTo>
                  <a:lnTo>
                    <a:pt x="978" y="485"/>
                  </a:lnTo>
                  <a:lnTo>
                    <a:pt x="1073" y="416"/>
                  </a:lnTo>
                  <a:lnTo>
                    <a:pt x="1172" y="353"/>
                  </a:lnTo>
                  <a:lnTo>
                    <a:pt x="1274" y="294"/>
                  </a:lnTo>
                  <a:lnTo>
                    <a:pt x="1379" y="240"/>
                  </a:lnTo>
                  <a:lnTo>
                    <a:pt x="1486" y="192"/>
                  </a:lnTo>
                  <a:lnTo>
                    <a:pt x="1598" y="148"/>
                  </a:lnTo>
                  <a:lnTo>
                    <a:pt x="1710" y="111"/>
                  </a:lnTo>
                  <a:lnTo>
                    <a:pt x="1825" y="77"/>
                  </a:lnTo>
                  <a:lnTo>
                    <a:pt x="1944" y="50"/>
                  </a:lnTo>
                  <a:lnTo>
                    <a:pt x="2063" y="28"/>
                  </a:lnTo>
                  <a:lnTo>
                    <a:pt x="2185" y="14"/>
                  </a:lnTo>
                  <a:lnTo>
                    <a:pt x="2309" y="3"/>
                  </a:lnTo>
                  <a:lnTo>
                    <a:pt x="2434" y="0"/>
                  </a:lnTo>
                  <a:lnTo>
                    <a:pt x="2559" y="3"/>
                  </a:lnTo>
                  <a:lnTo>
                    <a:pt x="2683" y="14"/>
                  </a:lnTo>
                  <a:lnTo>
                    <a:pt x="2805" y="28"/>
                  </a:lnTo>
                  <a:lnTo>
                    <a:pt x="2925" y="50"/>
                  </a:lnTo>
                  <a:lnTo>
                    <a:pt x="3042" y="77"/>
                  </a:lnTo>
                  <a:lnTo>
                    <a:pt x="3159" y="111"/>
                  </a:lnTo>
                  <a:lnTo>
                    <a:pt x="3271" y="148"/>
                  </a:lnTo>
                  <a:lnTo>
                    <a:pt x="3382" y="192"/>
                  </a:lnTo>
                  <a:lnTo>
                    <a:pt x="3490" y="240"/>
                  </a:lnTo>
                  <a:lnTo>
                    <a:pt x="3595" y="294"/>
                  </a:lnTo>
                  <a:lnTo>
                    <a:pt x="3697" y="353"/>
                  </a:lnTo>
                  <a:lnTo>
                    <a:pt x="3795" y="416"/>
                  </a:lnTo>
                  <a:lnTo>
                    <a:pt x="3891" y="485"/>
                  </a:lnTo>
                  <a:lnTo>
                    <a:pt x="3982" y="557"/>
                  </a:lnTo>
                  <a:lnTo>
                    <a:pt x="4071" y="634"/>
                  </a:lnTo>
                  <a:lnTo>
                    <a:pt x="4156" y="714"/>
                  </a:lnTo>
                  <a:lnTo>
                    <a:pt x="4236" y="798"/>
                  </a:lnTo>
                  <a:lnTo>
                    <a:pt x="4312" y="887"/>
                  </a:lnTo>
                  <a:lnTo>
                    <a:pt x="4385" y="979"/>
                  </a:lnTo>
                  <a:lnTo>
                    <a:pt x="4453" y="1075"/>
                  </a:lnTo>
                  <a:lnTo>
                    <a:pt x="4516" y="1174"/>
                  </a:lnTo>
                  <a:lnTo>
                    <a:pt x="4575" y="1275"/>
                  </a:lnTo>
                  <a:lnTo>
                    <a:pt x="4629" y="1380"/>
                  </a:lnTo>
                  <a:lnTo>
                    <a:pt x="4678" y="1488"/>
                  </a:lnTo>
                  <a:lnTo>
                    <a:pt x="4722" y="1599"/>
                  </a:lnTo>
                  <a:lnTo>
                    <a:pt x="4759" y="1712"/>
                  </a:lnTo>
                  <a:lnTo>
                    <a:pt x="4792" y="1828"/>
                  </a:lnTo>
                  <a:lnTo>
                    <a:pt x="4820" y="1945"/>
                  </a:lnTo>
                  <a:lnTo>
                    <a:pt x="4841" y="2066"/>
                  </a:lnTo>
                  <a:lnTo>
                    <a:pt x="4856" y="2187"/>
                  </a:lnTo>
                  <a:lnTo>
                    <a:pt x="4866" y="2311"/>
                  </a:lnTo>
                  <a:lnTo>
                    <a:pt x="4869" y="2437"/>
                  </a:lnTo>
                  <a:lnTo>
                    <a:pt x="4866" y="2562"/>
                  </a:lnTo>
                  <a:lnTo>
                    <a:pt x="4856" y="2686"/>
                  </a:lnTo>
                  <a:lnTo>
                    <a:pt x="4841" y="2808"/>
                  </a:lnTo>
                  <a:lnTo>
                    <a:pt x="4820" y="2927"/>
                  </a:lnTo>
                  <a:lnTo>
                    <a:pt x="4792" y="3045"/>
                  </a:lnTo>
                  <a:lnTo>
                    <a:pt x="4759" y="3160"/>
                  </a:lnTo>
                  <a:lnTo>
                    <a:pt x="4722" y="3274"/>
                  </a:lnTo>
                  <a:lnTo>
                    <a:pt x="4678" y="3385"/>
                  </a:lnTo>
                  <a:lnTo>
                    <a:pt x="4629" y="3492"/>
                  </a:lnTo>
                  <a:lnTo>
                    <a:pt x="4575" y="3597"/>
                  </a:lnTo>
                  <a:lnTo>
                    <a:pt x="4516" y="3699"/>
                  </a:lnTo>
                  <a:lnTo>
                    <a:pt x="4453" y="3799"/>
                  </a:lnTo>
                  <a:lnTo>
                    <a:pt x="4385" y="3893"/>
                  </a:lnTo>
                  <a:lnTo>
                    <a:pt x="4312" y="3986"/>
                  </a:lnTo>
                  <a:lnTo>
                    <a:pt x="4236" y="4074"/>
                  </a:lnTo>
                  <a:lnTo>
                    <a:pt x="4156" y="4158"/>
                  </a:lnTo>
                  <a:lnTo>
                    <a:pt x="4071" y="4239"/>
                  </a:lnTo>
                  <a:lnTo>
                    <a:pt x="3982" y="4316"/>
                  </a:lnTo>
                  <a:lnTo>
                    <a:pt x="3891" y="4388"/>
                  </a:lnTo>
                  <a:lnTo>
                    <a:pt x="3795" y="4456"/>
                  </a:lnTo>
                  <a:lnTo>
                    <a:pt x="3697" y="4519"/>
                  </a:lnTo>
                  <a:lnTo>
                    <a:pt x="3595" y="4578"/>
                  </a:lnTo>
                  <a:lnTo>
                    <a:pt x="3490" y="4632"/>
                  </a:lnTo>
                  <a:lnTo>
                    <a:pt x="3382" y="4680"/>
                  </a:lnTo>
                  <a:lnTo>
                    <a:pt x="3271" y="4724"/>
                  </a:lnTo>
                  <a:lnTo>
                    <a:pt x="3159" y="4763"/>
                  </a:lnTo>
                  <a:lnTo>
                    <a:pt x="3042" y="4795"/>
                  </a:lnTo>
                  <a:lnTo>
                    <a:pt x="2925" y="4822"/>
                  </a:lnTo>
                  <a:lnTo>
                    <a:pt x="2805" y="4844"/>
                  </a:lnTo>
                  <a:lnTo>
                    <a:pt x="2683" y="4860"/>
                  </a:lnTo>
                  <a:lnTo>
                    <a:pt x="2559" y="4869"/>
                  </a:lnTo>
                  <a:lnTo>
                    <a:pt x="2434" y="4872"/>
                  </a:lnTo>
                  <a:lnTo>
                    <a:pt x="2389" y="4872"/>
                  </a:lnTo>
                  <a:lnTo>
                    <a:pt x="2345" y="4871"/>
                  </a:lnTo>
                  <a:lnTo>
                    <a:pt x="2300" y="4869"/>
                  </a:lnTo>
                  <a:lnTo>
                    <a:pt x="2256" y="4866"/>
                  </a:lnTo>
                  <a:lnTo>
                    <a:pt x="2212" y="4862"/>
                  </a:lnTo>
                  <a:lnTo>
                    <a:pt x="2169" y="4858"/>
                  </a:lnTo>
                  <a:lnTo>
                    <a:pt x="2125" y="4853"/>
                  </a:lnTo>
                  <a:lnTo>
                    <a:pt x="2082" y="4847"/>
                  </a:lnTo>
                  <a:lnTo>
                    <a:pt x="2040" y="4840"/>
                  </a:lnTo>
                  <a:lnTo>
                    <a:pt x="1998" y="4834"/>
                  </a:lnTo>
                  <a:lnTo>
                    <a:pt x="1956" y="4826"/>
                  </a:lnTo>
                  <a:lnTo>
                    <a:pt x="1913" y="4817"/>
                  </a:lnTo>
                  <a:lnTo>
                    <a:pt x="1873" y="4808"/>
                  </a:lnTo>
                  <a:lnTo>
                    <a:pt x="1831" y="4798"/>
                  </a:lnTo>
                  <a:lnTo>
                    <a:pt x="1789" y="4786"/>
                  </a:lnTo>
                  <a:lnTo>
                    <a:pt x="1749" y="4774"/>
                  </a:lnTo>
                  <a:lnTo>
                    <a:pt x="1708" y="4762"/>
                  </a:lnTo>
                  <a:lnTo>
                    <a:pt x="1668" y="4749"/>
                  </a:lnTo>
                  <a:lnTo>
                    <a:pt x="1628" y="4734"/>
                  </a:lnTo>
                  <a:lnTo>
                    <a:pt x="1588" y="4720"/>
                  </a:lnTo>
                  <a:lnTo>
                    <a:pt x="1548" y="4705"/>
                  </a:lnTo>
                  <a:lnTo>
                    <a:pt x="1509" y="4689"/>
                  </a:lnTo>
                  <a:lnTo>
                    <a:pt x="1469" y="4672"/>
                  </a:lnTo>
                  <a:lnTo>
                    <a:pt x="1431" y="4654"/>
                  </a:lnTo>
                  <a:lnTo>
                    <a:pt x="1392" y="4636"/>
                  </a:lnTo>
                  <a:lnTo>
                    <a:pt x="1353" y="4617"/>
                  </a:lnTo>
                  <a:lnTo>
                    <a:pt x="1315" y="4598"/>
                  </a:lnTo>
                  <a:lnTo>
                    <a:pt x="1277" y="4578"/>
                  </a:lnTo>
                  <a:lnTo>
                    <a:pt x="1238" y="4556"/>
                  </a:lnTo>
                  <a:lnTo>
                    <a:pt x="1201" y="4535"/>
                  </a:lnTo>
                  <a:lnTo>
                    <a:pt x="1163" y="4512"/>
                  </a:lnTo>
                  <a:lnTo>
                    <a:pt x="1126" y="4490"/>
                  </a:lnTo>
                  <a:lnTo>
                    <a:pt x="1105" y="4477"/>
                  </a:lnTo>
                  <a:lnTo>
                    <a:pt x="1083" y="4464"/>
                  </a:lnTo>
                  <a:lnTo>
                    <a:pt x="1057" y="4447"/>
                  </a:lnTo>
                  <a:lnTo>
                    <a:pt x="1026" y="4428"/>
                  </a:lnTo>
                  <a:lnTo>
                    <a:pt x="1005" y="4416"/>
                  </a:lnTo>
                  <a:lnTo>
                    <a:pt x="986" y="4407"/>
                  </a:lnTo>
                  <a:lnTo>
                    <a:pt x="967" y="4401"/>
                  </a:lnTo>
                  <a:lnTo>
                    <a:pt x="950" y="4397"/>
                  </a:lnTo>
                  <a:lnTo>
                    <a:pt x="933" y="4397"/>
                  </a:lnTo>
                  <a:lnTo>
                    <a:pt x="917" y="4398"/>
                  </a:lnTo>
                  <a:lnTo>
                    <a:pt x="901" y="4403"/>
                  </a:lnTo>
                  <a:lnTo>
                    <a:pt x="887" y="4409"/>
                  </a:lnTo>
                  <a:lnTo>
                    <a:pt x="871" y="4416"/>
                  </a:lnTo>
                  <a:lnTo>
                    <a:pt x="856" y="4426"/>
                  </a:lnTo>
                  <a:lnTo>
                    <a:pt x="840" y="4436"/>
                  </a:lnTo>
                  <a:lnTo>
                    <a:pt x="825" y="4448"/>
                  </a:lnTo>
                  <a:lnTo>
                    <a:pt x="792" y="4476"/>
                  </a:lnTo>
                  <a:lnTo>
                    <a:pt x="756" y="4507"/>
                  </a:lnTo>
                  <a:lnTo>
                    <a:pt x="736" y="4522"/>
                  </a:lnTo>
                  <a:lnTo>
                    <a:pt x="714" y="4538"/>
                  </a:lnTo>
                  <a:lnTo>
                    <a:pt x="692" y="4554"/>
                  </a:lnTo>
                  <a:lnTo>
                    <a:pt x="667" y="4571"/>
                  </a:lnTo>
                  <a:lnTo>
                    <a:pt x="640" y="4587"/>
                  </a:lnTo>
                  <a:lnTo>
                    <a:pt x="612" y="4601"/>
                  </a:lnTo>
                  <a:lnTo>
                    <a:pt x="580" y="4616"/>
                  </a:lnTo>
                  <a:lnTo>
                    <a:pt x="546" y="4630"/>
                  </a:lnTo>
                  <a:lnTo>
                    <a:pt x="510" y="4642"/>
                  </a:lnTo>
                  <a:lnTo>
                    <a:pt x="472" y="4653"/>
                  </a:lnTo>
                  <a:lnTo>
                    <a:pt x="430" y="4663"/>
                  </a:lnTo>
                  <a:lnTo>
                    <a:pt x="385" y="4672"/>
                  </a:lnTo>
                  <a:lnTo>
                    <a:pt x="338" y="4679"/>
                  </a:lnTo>
                  <a:lnTo>
                    <a:pt x="286" y="4684"/>
                  </a:lnTo>
                  <a:lnTo>
                    <a:pt x="231" y="4686"/>
                  </a:lnTo>
                  <a:lnTo>
                    <a:pt x="172" y="4686"/>
                  </a:lnTo>
                  <a:lnTo>
                    <a:pt x="193" y="4675"/>
                  </a:lnTo>
                  <a:lnTo>
                    <a:pt x="212" y="4662"/>
                  </a:lnTo>
                  <a:lnTo>
                    <a:pt x="231" y="4650"/>
                  </a:lnTo>
                  <a:lnTo>
                    <a:pt x="249" y="4636"/>
                  </a:lnTo>
                  <a:lnTo>
                    <a:pt x="265" y="4622"/>
                  </a:lnTo>
                  <a:lnTo>
                    <a:pt x="280" y="4606"/>
                  </a:lnTo>
                  <a:lnTo>
                    <a:pt x="295" y="4591"/>
                  </a:lnTo>
                  <a:lnTo>
                    <a:pt x="309" y="4574"/>
                  </a:lnTo>
                  <a:lnTo>
                    <a:pt x="321" y="4557"/>
                  </a:lnTo>
                  <a:lnTo>
                    <a:pt x="333" y="4541"/>
                  </a:lnTo>
                  <a:lnTo>
                    <a:pt x="345" y="4522"/>
                  </a:lnTo>
                  <a:lnTo>
                    <a:pt x="355" y="4504"/>
                  </a:lnTo>
                  <a:lnTo>
                    <a:pt x="364" y="4486"/>
                  </a:lnTo>
                  <a:lnTo>
                    <a:pt x="373" y="4467"/>
                  </a:lnTo>
                  <a:lnTo>
                    <a:pt x="380" y="4449"/>
                  </a:lnTo>
                  <a:lnTo>
                    <a:pt x="386" y="4430"/>
                  </a:lnTo>
                  <a:lnTo>
                    <a:pt x="393" y="4410"/>
                  </a:lnTo>
                  <a:lnTo>
                    <a:pt x="399" y="4391"/>
                  </a:lnTo>
                  <a:lnTo>
                    <a:pt x="403" y="4371"/>
                  </a:lnTo>
                  <a:lnTo>
                    <a:pt x="408" y="4351"/>
                  </a:lnTo>
                  <a:lnTo>
                    <a:pt x="411" y="4332"/>
                  </a:lnTo>
                  <a:lnTo>
                    <a:pt x="413" y="4313"/>
                  </a:lnTo>
                  <a:lnTo>
                    <a:pt x="416" y="4292"/>
                  </a:lnTo>
                  <a:lnTo>
                    <a:pt x="418" y="4273"/>
                  </a:lnTo>
                  <a:lnTo>
                    <a:pt x="419" y="4235"/>
                  </a:lnTo>
                  <a:lnTo>
                    <a:pt x="419" y="4199"/>
                  </a:lnTo>
                  <a:lnTo>
                    <a:pt x="417" y="4163"/>
                  </a:lnTo>
                  <a:lnTo>
                    <a:pt x="412" y="4129"/>
                  </a:lnTo>
                  <a:lnTo>
                    <a:pt x="407" y="4093"/>
                  </a:lnTo>
                  <a:lnTo>
                    <a:pt x="399" y="4057"/>
                  </a:lnTo>
                  <a:lnTo>
                    <a:pt x="390" y="4021"/>
                  </a:lnTo>
                  <a:lnTo>
                    <a:pt x="378" y="3984"/>
                  </a:lnTo>
                  <a:lnTo>
                    <a:pt x="367" y="3945"/>
                  </a:lnTo>
                  <a:lnTo>
                    <a:pt x="354" y="3907"/>
                  </a:lnTo>
                  <a:lnTo>
                    <a:pt x="339" y="3867"/>
                  </a:lnTo>
                  <a:lnTo>
                    <a:pt x="324" y="3827"/>
                  </a:lnTo>
                  <a:lnTo>
                    <a:pt x="292" y="3743"/>
                  </a:lnTo>
                  <a:lnTo>
                    <a:pt x="258" y="3657"/>
                  </a:lnTo>
                  <a:lnTo>
                    <a:pt x="222" y="3566"/>
                  </a:lnTo>
                  <a:lnTo>
                    <a:pt x="186" y="3472"/>
                  </a:lnTo>
                  <a:lnTo>
                    <a:pt x="168" y="3422"/>
                  </a:lnTo>
                  <a:lnTo>
                    <a:pt x="150" y="3371"/>
                  </a:lnTo>
                  <a:lnTo>
                    <a:pt x="133" y="3319"/>
                  </a:lnTo>
                  <a:lnTo>
                    <a:pt x="116" y="3266"/>
                  </a:lnTo>
                  <a:lnTo>
                    <a:pt x="100" y="3212"/>
                  </a:lnTo>
                  <a:lnTo>
                    <a:pt x="84" y="3156"/>
                  </a:lnTo>
                  <a:lnTo>
                    <a:pt x="70" y="3098"/>
                  </a:lnTo>
                  <a:lnTo>
                    <a:pt x="56" y="3040"/>
                  </a:lnTo>
                  <a:lnTo>
                    <a:pt x="44" y="2979"/>
                  </a:lnTo>
                  <a:lnTo>
                    <a:pt x="33" y="2917"/>
                  </a:lnTo>
                  <a:lnTo>
                    <a:pt x="23" y="2854"/>
                  </a:lnTo>
                  <a:lnTo>
                    <a:pt x="16" y="2788"/>
                  </a:lnTo>
                  <a:lnTo>
                    <a:pt x="9" y="2721"/>
                  </a:lnTo>
                  <a:lnTo>
                    <a:pt x="4" y="2652"/>
                  </a:lnTo>
                  <a:lnTo>
                    <a:pt x="1" y="2581"/>
                  </a:lnTo>
                  <a:lnTo>
                    <a:pt x="0" y="2509"/>
                  </a:lnTo>
                  <a:close/>
                </a:path>
              </a:pathLst>
            </a:custGeom>
            <a:solidFill>
              <a:schemeClr val="tx2">
                <a:lumMod val="20000"/>
                <a:lumOff val="80000"/>
              </a:schemeClr>
            </a:solidFill>
            <a:ln>
              <a:noFill/>
            </a:ln>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sp>
          <p:nvSpPr>
            <p:cNvPr id="13" name="淘宝店chenying0907 12"/>
            <p:cNvSpPr/>
            <p:nvPr/>
          </p:nvSpPr>
          <p:spPr bwMode="auto">
            <a:xfrm>
              <a:off x="4652963" y="3873203"/>
              <a:ext cx="709613" cy="709613"/>
            </a:xfrm>
            <a:custGeom>
              <a:avLst/>
              <a:gdLst>
                <a:gd name="T0" fmla="*/ 9 w 3575"/>
                <a:gd name="T1" fmla="*/ 1972 h 3578"/>
                <a:gd name="T2" fmla="*/ 56 w 3575"/>
                <a:gd name="T3" fmla="*/ 2236 h 3578"/>
                <a:gd name="T4" fmla="*/ 139 w 3575"/>
                <a:gd name="T5" fmla="*/ 2485 h 3578"/>
                <a:gd name="T6" fmla="*/ 258 w 3575"/>
                <a:gd name="T7" fmla="*/ 2718 h 3578"/>
                <a:gd name="T8" fmla="*/ 408 w 3575"/>
                <a:gd name="T9" fmla="*/ 2927 h 3578"/>
                <a:gd name="T10" fmla="*/ 585 w 3575"/>
                <a:gd name="T11" fmla="*/ 3113 h 3578"/>
                <a:gd name="T12" fmla="*/ 787 w 3575"/>
                <a:gd name="T13" fmla="*/ 3272 h 3578"/>
                <a:gd name="T14" fmla="*/ 1012 w 3575"/>
                <a:gd name="T15" fmla="*/ 3402 h 3578"/>
                <a:gd name="T16" fmla="*/ 1255 w 3575"/>
                <a:gd name="T17" fmla="*/ 3498 h 3578"/>
                <a:gd name="T18" fmla="*/ 1515 w 3575"/>
                <a:gd name="T19" fmla="*/ 3558 h 3578"/>
                <a:gd name="T20" fmla="*/ 1787 w 3575"/>
                <a:gd name="T21" fmla="*/ 3578 h 3578"/>
                <a:gd name="T22" fmla="*/ 2060 w 3575"/>
                <a:gd name="T23" fmla="*/ 3558 h 3578"/>
                <a:gd name="T24" fmla="*/ 2319 w 3575"/>
                <a:gd name="T25" fmla="*/ 3498 h 3578"/>
                <a:gd name="T26" fmla="*/ 2562 w 3575"/>
                <a:gd name="T27" fmla="*/ 3402 h 3578"/>
                <a:gd name="T28" fmla="*/ 2786 w 3575"/>
                <a:gd name="T29" fmla="*/ 3272 h 3578"/>
                <a:gd name="T30" fmla="*/ 2989 w 3575"/>
                <a:gd name="T31" fmla="*/ 3113 h 3578"/>
                <a:gd name="T32" fmla="*/ 3167 w 3575"/>
                <a:gd name="T33" fmla="*/ 2927 h 3578"/>
                <a:gd name="T34" fmla="*/ 3316 w 3575"/>
                <a:gd name="T35" fmla="*/ 2718 h 3578"/>
                <a:gd name="T36" fmla="*/ 3434 w 3575"/>
                <a:gd name="T37" fmla="*/ 2485 h 3578"/>
                <a:gd name="T38" fmla="*/ 3519 w 3575"/>
                <a:gd name="T39" fmla="*/ 2236 h 3578"/>
                <a:gd name="T40" fmla="*/ 3566 w 3575"/>
                <a:gd name="T41" fmla="*/ 1972 h 3578"/>
                <a:gd name="T42" fmla="*/ 3573 w 3575"/>
                <a:gd name="T43" fmla="*/ 1697 h 3578"/>
                <a:gd name="T44" fmla="*/ 3539 w 3575"/>
                <a:gd name="T45" fmla="*/ 1429 h 3578"/>
                <a:gd name="T46" fmla="*/ 3467 w 3575"/>
                <a:gd name="T47" fmla="*/ 1174 h 3578"/>
                <a:gd name="T48" fmla="*/ 3359 w 3575"/>
                <a:gd name="T49" fmla="*/ 936 h 3578"/>
                <a:gd name="T50" fmla="*/ 3220 w 3575"/>
                <a:gd name="T51" fmla="*/ 718 h 3578"/>
                <a:gd name="T52" fmla="*/ 3051 w 3575"/>
                <a:gd name="T53" fmla="*/ 525 h 3578"/>
                <a:gd name="T54" fmla="*/ 2857 w 3575"/>
                <a:gd name="T55" fmla="*/ 355 h 3578"/>
                <a:gd name="T56" fmla="*/ 2640 w 3575"/>
                <a:gd name="T57" fmla="*/ 217 h 3578"/>
                <a:gd name="T58" fmla="*/ 2402 w 3575"/>
                <a:gd name="T59" fmla="*/ 108 h 3578"/>
                <a:gd name="T60" fmla="*/ 2148 w 3575"/>
                <a:gd name="T61" fmla="*/ 36 h 3578"/>
                <a:gd name="T62" fmla="*/ 1879 w 3575"/>
                <a:gd name="T63" fmla="*/ 3 h 3578"/>
                <a:gd name="T64" fmla="*/ 1604 w 3575"/>
                <a:gd name="T65" fmla="*/ 9 h 3578"/>
                <a:gd name="T66" fmla="*/ 1341 w 3575"/>
                <a:gd name="T67" fmla="*/ 57 h 3578"/>
                <a:gd name="T68" fmla="*/ 1092 w 3575"/>
                <a:gd name="T69" fmla="*/ 141 h 3578"/>
                <a:gd name="T70" fmla="*/ 861 w 3575"/>
                <a:gd name="T71" fmla="*/ 260 h 3578"/>
                <a:gd name="T72" fmla="*/ 650 w 3575"/>
                <a:gd name="T73" fmla="*/ 408 h 3578"/>
                <a:gd name="T74" fmla="*/ 464 w 3575"/>
                <a:gd name="T75" fmla="*/ 587 h 3578"/>
                <a:gd name="T76" fmla="*/ 305 w 3575"/>
                <a:gd name="T77" fmla="*/ 790 h 3578"/>
                <a:gd name="T78" fmla="*/ 175 w 3575"/>
                <a:gd name="T79" fmla="*/ 1014 h 3578"/>
                <a:gd name="T80" fmla="*/ 80 w 3575"/>
                <a:gd name="T81" fmla="*/ 1257 h 3578"/>
                <a:gd name="T82" fmla="*/ 20 w 3575"/>
                <a:gd name="T83" fmla="*/ 1517 h 3578"/>
                <a:gd name="T84" fmla="*/ 0 w 3575"/>
                <a:gd name="T85" fmla="*/ 1790 h 3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75" h="3578">
                  <a:moveTo>
                    <a:pt x="0" y="1790"/>
                  </a:moveTo>
                  <a:lnTo>
                    <a:pt x="2" y="1881"/>
                  </a:lnTo>
                  <a:lnTo>
                    <a:pt x="9" y="1972"/>
                  </a:lnTo>
                  <a:lnTo>
                    <a:pt x="20" y="2061"/>
                  </a:lnTo>
                  <a:lnTo>
                    <a:pt x="36" y="2150"/>
                  </a:lnTo>
                  <a:lnTo>
                    <a:pt x="56" y="2236"/>
                  </a:lnTo>
                  <a:lnTo>
                    <a:pt x="80" y="2322"/>
                  </a:lnTo>
                  <a:lnTo>
                    <a:pt x="108" y="2404"/>
                  </a:lnTo>
                  <a:lnTo>
                    <a:pt x="139" y="2485"/>
                  </a:lnTo>
                  <a:lnTo>
                    <a:pt x="175" y="2565"/>
                  </a:lnTo>
                  <a:lnTo>
                    <a:pt x="215" y="2642"/>
                  </a:lnTo>
                  <a:lnTo>
                    <a:pt x="258" y="2718"/>
                  </a:lnTo>
                  <a:lnTo>
                    <a:pt x="305" y="2790"/>
                  </a:lnTo>
                  <a:lnTo>
                    <a:pt x="355" y="2860"/>
                  </a:lnTo>
                  <a:lnTo>
                    <a:pt x="408" y="2927"/>
                  </a:lnTo>
                  <a:lnTo>
                    <a:pt x="464" y="2993"/>
                  </a:lnTo>
                  <a:lnTo>
                    <a:pt x="523" y="3055"/>
                  </a:lnTo>
                  <a:lnTo>
                    <a:pt x="585" y="3113"/>
                  </a:lnTo>
                  <a:lnTo>
                    <a:pt x="650" y="3170"/>
                  </a:lnTo>
                  <a:lnTo>
                    <a:pt x="717" y="3223"/>
                  </a:lnTo>
                  <a:lnTo>
                    <a:pt x="787" y="3272"/>
                  </a:lnTo>
                  <a:lnTo>
                    <a:pt x="861" y="3320"/>
                  </a:lnTo>
                  <a:lnTo>
                    <a:pt x="935" y="3362"/>
                  </a:lnTo>
                  <a:lnTo>
                    <a:pt x="1012" y="3402"/>
                  </a:lnTo>
                  <a:lnTo>
                    <a:pt x="1092" y="3438"/>
                  </a:lnTo>
                  <a:lnTo>
                    <a:pt x="1173" y="3470"/>
                  </a:lnTo>
                  <a:lnTo>
                    <a:pt x="1255" y="3498"/>
                  </a:lnTo>
                  <a:lnTo>
                    <a:pt x="1341" y="3521"/>
                  </a:lnTo>
                  <a:lnTo>
                    <a:pt x="1427" y="3542"/>
                  </a:lnTo>
                  <a:lnTo>
                    <a:pt x="1515" y="3558"/>
                  </a:lnTo>
                  <a:lnTo>
                    <a:pt x="1604" y="3569"/>
                  </a:lnTo>
                  <a:lnTo>
                    <a:pt x="1696" y="3576"/>
                  </a:lnTo>
                  <a:lnTo>
                    <a:pt x="1787" y="3578"/>
                  </a:lnTo>
                  <a:lnTo>
                    <a:pt x="1879" y="3576"/>
                  </a:lnTo>
                  <a:lnTo>
                    <a:pt x="1971" y="3569"/>
                  </a:lnTo>
                  <a:lnTo>
                    <a:pt x="2060" y="3558"/>
                  </a:lnTo>
                  <a:lnTo>
                    <a:pt x="2148" y="3542"/>
                  </a:lnTo>
                  <a:lnTo>
                    <a:pt x="2234" y="3521"/>
                  </a:lnTo>
                  <a:lnTo>
                    <a:pt x="2319" y="3498"/>
                  </a:lnTo>
                  <a:lnTo>
                    <a:pt x="2402" y="3470"/>
                  </a:lnTo>
                  <a:lnTo>
                    <a:pt x="2483" y="3438"/>
                  </a:lnTo>
                  <a:lnTo>
                    <a:pt x="2562" y="3402"/>
                  </a:lnTo>
                  <a:lnTo>
                    <a:pt x="2640" y="3362"/>
                  </a:lnTo>
                  <a:lnTo>
                    <a:pt x="2714" y="3320"/>
                  </a:lnTo>
                  <a:lnTo>
                    <a:pt x="2786" y="3272"/>
                  </a:lnTo>
                  <a:lnTo>
                    <a:pt x="2857" y="3223"/>
                  </a:lnTo>
                  <a:lnTo>
                    <a:pt x="2925" y="3170"/>
                  </a:lnTo>
                  <a:lnTo>
                    <a:pt x="2989" y="3113"/>
                  </a:lnTo>
                  <a:lnTo>
                    <a:pt x="3051" y="3055"/>
                  </a:lnTo>
                  <a:lnTo>
                    <a:pt x="3111" y="2993"/>
                  </a:lnTo>
                  <a:lnTo>
                    <a:pt x="3167" y="2927"/>
                  </a:lnTo>
                  <a:lnTo>
                    <a:pt x="3220" y="2860"/>
                  </a:lnTo>
                  <a:lnTo>
                    <a:pt x="3270" y="2790"/>
                  </a:lnTo>
                  <a:lnTo>
                    <a:pt x="3316" y="2718"/>
                  </a:lnTo>
                  <a:lnTo>
                    <a:pt x="3359" y="2642"/>
                  </a:lnTo>
                  <a:lnTo>
                    <a:pt x="3398" y="2565"/>
                  </a:lnTo>
                  <a:lnTo>
                    <a:pt x="3434" y="2485"/>
                  </a:lnTo>
                  <a:lnTo>
                    <a:pt x="3467" y="2404"/>
                  </a:lnTo>
                  <a:lnTo>
                    <a:pt x="3495" y="2322"/>
                  </a:lnTo>
                  <a:lnTo>
                    <a:pt x="3519" y="2236"/>
                  </a:lnTo>
                  <a:lnTo>
                    <a:pt x="3539" y="2150"/>
                  </a:lnTo>
                  <a:lnTo>
                    <a:pt x="3555" y="2061"/>
                  </a:lnTo>
                  <a:lnTo>
                    <a:pt x="3566" y="1972"/>
                  </a:lnTo>
                  <a:lnTo>
                    <a:pt x="3573" y="1881"/>
                  </a:lnTo>
                  <a:lnTo>
                    <a:pt x="3575" y="1790"/>
                  </a:lnTo>
                  <a:lnTo>
                    <a:pt x="3573" y="1697"/>
                  </a:lnTo>
                  <a:lnTo>
                    <a:pt x="3566" y="1607"/>
                  </a:lnTo>
                  <a:lnTo>
                    <a:pt x="3555" y="1517"/>
                  </a:lnTo>
                  <a:lnTo>
                    <a:pt x="3539" y="1429"/>
                  </a:lnTo>
                  <a:lnTo>
                    <a:pt x="3519" y="1342"/>
                  </a:lnTo>
                  <a:lnTo>
                    <a:pt x="3495" y="1257"/>
                  </a:lnTo>
                  <a:lnTo>
                    <a:pt x="3467" y="1174"/>
                  </a:lnTo>
                  <a:lnTo>
                    <a:pt x="3434" y="1093"/>
                  </a:lnTo>
                  <a:lnTo>
                    <a:pt x="3398" y="1014"/>
                  </a:lnTo>
                  <a:lnTo>
                    <a:pt x="3359" y="936"/>
                  </a:lnTo>
                  <a:lnTo>
                    <a:pt x="3316" y="862"/>
                  </a:lnTo>
                  <a:lnTo>
                    <a:pt x="3270" y="790"/>
                  </a:lnTo>
                  <a:lnTo>
                    <a:pt x="3220" y="718"/>
                  </a:lnTo>
                  <a:lnTo>
                    <a:pt x="3167" y="651"/>
                  </a:lnTo>
                  <a:lnTo>
                    <a:pt x="3111" y="587"/>
                  </a:lnTo>
                  <a:lnTo>
                    <a:pt x="3051" y="525"/>
                  </a:lnTo>
                  <a:lnTo>
                    <a:pt x="2989" y="465"/>
                  </a:lnTo>
                  <a:lnTo>
                    <a:pt x="2925" y="408"/>
                  </a:lnTo>
                  <a:lnTo>
                    <a:pt x="2857" y="355"/>
                  </a:lnTo>
                  <a:lnTo>
                    <a:pt x="2786" y="306"/>
                  </a:lnTo>
                  <a:lnTo>
                    <a:pt x="2714" y="260"/>
                  </a:lnTo>
                  <a:lnTo>
                    <a:pt x="2640" y="217"/>
                  </a:lnTo>
                  <a:lnTo>
                    <a:pt x="2562" y="177"/>
                  </a:lnTo>
                  <a:lnTo>
                    <a:pt x="2483" y="141"/>
                  </a:lnTo>
                  <a:lnTo>
                    <a:pt x="2402" y="108"/>
                  </a:lnTo>
                  <a:lnTo>
                    <a:pt x="2319" y="80"/>
                  </a:lnTo>
                  <a:lnTo>
                    <a:pt x="2234" y="57"/>
                  </a:lnTo>
                  <a:lnTo>
                    <a:pt x="2148" y="36"/>
                  </a:lnTo>
                  <a:lnTo>
                    <a:pt x="2060" y="21"/>
                  </a:lnTo>
                  <a:lnTo>
                    <a:pt x="1971" y="9"/>
                  </a:lnTo>
                  <a:lnTo>
                    <a:pt x="1879" y="3"/>
                  </a:lnTo>
                  <a:lnTo>
                    <a:pt x="1787" y="0"/>
                  </a:lnTo>
                  <a:lnTo>
                    <a:pt x="1696" y="3"/>
                  </a:lnTo>
                  <a:lnTo>
                    <a:pt x="1604" y="9"/>
                  </a:lnTo>
                  <a:lnTo>
                    <a:pt x="1515" y="21"/>
                  </a:lnTo>
                  <a:lnTo>
                    <a:pt x="1427" y="36"/>
                  </a:lnTo>
                  <a:lnTo>
                    <a:pt x="1341" y="57"/>
                  </a:lnTo>
                  <a:lnTo>
                    <a:pt x="1255" y="80"/>
                  </a:lnTo>
                  <a:lnTo>
                    <a:pt x="1173" y="108"/>
                  </a:lnTo>
                  <a:lnTo>
                    <a:pt x="1092" y="141"/>
                  </a:lnTo>
                  <a:lnTo>
                    <a:pt x="1012" y="177"/>
                  </a:lnTo>
                  <a:lnTo>
                    <a:pt x="935" y="217"/>
                  </a:lnTo>
                  <a:lnTo>
                    <a:pt x="861" y="260"/>
                  </a:lnTo>
                  <a:lnTo>
                    <a:pt x="787" y="306"/>
                  </a:lnTo>
                  <a:lnTo>
                    <a:pt x="717" y="355"/>
                  </a:lnTo>
                  <a:lnTo>
                    <a:pt x="650" y="408"/>
                  </a:lnTo>
                  <a:lnTo>
                    <a:pt x="585" y="465"/>
                  </a:lnTo>
                  <a:lnTo>
                    <a:pt x="523" y="525"/>
                  </a:lnTo>
                  <a:lnTo>
                    <a:pt x="464" y="587"/>
                  </a:lnTo>
                  <a:lnTo>
                    <a:pt x="408" y="651"/>
                  </a:lnTo>
                  <a:lnTo>
                    <a:pt x="355" y="718"/>
                  </a:lnTo>
                  <a:lnTo>
                    <a:pt x="305" y="790"/>
                  </a:lnTo>
                  <a:lnTo>
                    <a:pt x="258" y="862"/>
                  </a:lnTo>
                  <a:lnTo>
                    <a:pt x="215" y="936"/>
                  </a:lnTo>
                  <a:lnTo>
                    <a:pt x="175" y="1014"/>
                  </a:lnTo>
                  <a:lnTo>
                    <a:pt x="139" y="1093"/>
                  </a:lnTo>
                  <a:lnTo>
                    <a:pt x="108" y="1174"/>
                  </a:lnTo>
                  <a:lnTo>
                    <a:pt x="80" y="1257"/>
                  </a:lnTo>
                  <a:lnTo>
                    <a:pt x="56" y="1342"/>
                  </a:lnTo>
                  <a:lnTo>
                    <a:pt x="36" y="1429"/>
                  </a:lnTo>
                  <a:lnTo>
                    <a:pt x="20" y="1517"/>
                  </a:lnTo>
                  <a:lnTo>
                    <a:pt x="9" y="1607"/>
                  </a:lnTo>
                  <a:lnTo>
                    <a:pt x="2" y="1697"/>
                  </a:lnTo>
                  <a:lnTo>
                    <a:pt x="0" y="1790"/>
                  </a:lnTo>
                  <a:close/>
                </a:path>
              </a:pathLst>
            </a:custGeom>
            <a:solidFill>
              <a:srgbClr val="FEFEFE"/>
            </a:solidFill>
            <a:ln>
              <a:noFill/>
            </a:ln>
            <a:extLst>
              <a:ext uri="{91240B29-F687-4F45-9708-019B960494DF}">
                <a14:hiddenLine xmlns:a14="http://schemas.microsoft.com/office/drawing/2010/main" w="9525">
                  <a:solidFill>
                    <a:srgbClr val="000000"/>
                  </a:solidFill>
                  <a:round/>
                </a14:hiddenLine>
              </a:ext>
            </a:extLst>
          </p:spPr>
          <p:txBody>
            <a:bodyPr vert="horz" wrap="square" lIns="91424" tIns="45712" rIns="91424" bIns="45712" numCol="1" anchor="t" anchorCtr="0" compatLnSpc="1"/>
            <a:lstStyle/>
            <a:p>
              <a:endParaRPr lang="zh-CN" altLang="en-US">
                <a:solidFill>
                  <a:schemeClr val="tx1">
                    <a:lumMod val="50000"/>
                    <a:lumOff val="50000"/>
                  </a:schemeClr>
                </a:solidFill>
                <a:cs typeface="+mn-ea"/>
                <a:sym typeface="+mn-lt"/>
              </a:endParaRPr>
            </a:p>
          </p:txBody>
        </p:sp>
      </p:grpSp>
      <p:sp>
        <p:nvSpPr>
          <p:cNvPr id="22" name="TextBox 77"/>
          <p:cNvSpPr txBox="1"/>
          <p:nvPr/>
        </p:nvSpPr>
        <p:spPr>
          <a:xfrm>
            <a:off x="5191134" y="1752722"/>
            <a:ext cx="339406" cy="553870"/>
          </a:xfrm>
          <a:prstGeom prst="roundRect">
            <a:avLst>
              <a:gd name="adj" fmla="val 0"/>
            </a:avLst>
          </a:prstGeom>
          <a:noFill/>
        </p:spPr>
        <p:txBody>
          <a:bodyPr wrap="square" rtlCol="0">
            <a:spAutoFit/>
          </a:bodyPr>
          <a:lstStyle/>
          <a:p>
            <a:pPr algn="r"/>
            <a:r>
              <a:rPr lang="en-US" altLang="zh-CN" sz="3000" dirty="0">
                <a:solidFill>
                  <a:schemeClr val="accent3"/>
                </a:solidFill>
                <a:cs typeface="+mn-ea"/>
                <a:sym typeface="+mn-lt"/>
              </a:rPr>
              <a:t>1</a:t>
            </a:r>
          </a:p>
        </p:txBody>
      </p:sp>
      <p:sp>
        <p:nvSpPr>
          <p:cNvPr id="23" name="TextBox 78"/>
          <p:cNvSpPr txBox="1"/>
          <p:nvPr/>
        </p:nvSpPr>
        <p:spPr>
          <a:xfrm>
            <a:off x="6382248" y="2910011"/>
            <a:ext cx="339406" cy="553870"/>
          </a:xfrm>
          <a:prstGeom prst="roundRect">
            <a:avLst>
              <a:gd name="adj" fmla="val 0"/>
            </a:avLst>
          </a:prstGeom>
          <a:noFill/>
        </p:spPr>
        <p:txBody>
          <a:bodyPr wrap="square" rtlCol="0">
            <a:spAutoFit/>
          </a:bodyPr>
          <a:lstStyle/>
          <a:p>
            <a:pPr algn="r"/>
            <a:r>
              <a:rPr lang="en-US" altLang="zh-CN" sz="3000" dirty="0">
                <a:solidFill>
                  <a:schemeClr val="accent3">
                    <a:lumMod val="100000"/>
                  </a:schemeClr>
                </a:solidFill>
                <a:cs typeface="+mn-ea"/>
                <a:sym typeface="+mn-lt"/>
              </a:rPr>
              <a:t>2</a:t>
            </a:r>
            <a:endParaRPr lang="zh-CN" altLang="en-US" sz="3000" dirty="0">
              <a:solidFill>
                <a:schemeClr val="accent3">
                  <a:lumMod val="100000"/>
                </a:schemeClr>
              </a:solidFill>
              <a:cs typeface="+mn-ea"/>
              <a:sym typeface="+mn-lt"/>
            </a:endParaRPr>
          </a:p>
        </p:txBody>
      </p:sp>
      <p:sp>
        <p:nvSpPr>
          <p:cNvPr id="24" name="TextBox 79"/>
          <p:cNvSpPr txBox="1"/>
          <p:nvPr/>
        </p:nvSpPr>
        <p:spPr>
          <a:xfrm>
            <a:off x="5131371" y="3912810"/>
            <a:ext cx="339406" cy="553870"/>
          </a:xfrm>
          <a:prstGeom prst="roundRect">
            <a:avLst>
              <a:gd name="adj" fmla="val 0"/>
            </a:avLst>
          </a:prstGeom>
          <a:noFill/>
        </p:spPr>
        <p:txBody>
          <a:bodyPr wrap="square" rtlCol="0">
            <a:spAutoFit/>
          </a:bodyPr>
          <a:lstStyle/>
          <a:p>
            <a:pPr algn="r"/>
            <a:r>
              <a:rPr lang="en-US" altLang="zh-CN" sz="3000" dirty="0">
                <a:solidFill>
                  <a:schemeClr val="accent3">
                    <a:lumMod val="100000"/>
                  </a:schemeClr>
                </a:solidFill>
                <a:cs typeface="+mn-ea"/>
                <a:sym typeface="+mn-lt"/>
              </a:rPr>
              <a:t>3</a:t>
            </a:r>
            <a:endParaRPr lang="zh-CN" altLang="en-US" sz="3000" dirty="0">
              <a:solidFill>
                <a:schemeClr val="accent3">
                  <a:lumMod val="100000"/>
                </a:schemeClr>
              </a:solidFill>
              <a:cs typeface="+mn-ea"/>
              <a:sym typeface="+mn-lt"/>
            </a:endParaRPr>
          </a:p>
        </p:txBody>
      </p:sp>
      <p:sp>
        <p:nvSpPr>
          <p:cNvPr id="25" name="TextBox 80"/>
          <p:cNvSpPr txBox="1"/>
          <p:nvPr/>
        </p:nvSpPr>
        <p:spPr>
          <a:xfrm>
            <a:off x="6287477" y="5076544"/>
            <a:ext cx="339406" cy="553870"/>
          </a:xfrm>
          <a:prstGeom prst="roundRect">
            <a:avLst>
              <a:gd name="adj" fmla="val 0"/>
            </a:avLst>
          </a:prstGeom>
          <a:noFill/>
        </p:spPr>
        <p:txBody>
          <a:bodyPr wrap="square" rtlCol="0">
            <a:spAutoFit/>
          </a:bodyPr>
          <a:lstStyle/>
          <a:p>
            <a:pPr algn="r"/>
            <a:r>
              <a:rPr lang="en-US" altLang="zh-CN" sz="3000" dirty="0">
                <a:solidFill>
                  <a:schemeClr val="accent3"/>
                </a:solidFill>
                <a:cs typeface="+mn-ea"/>
                <a:sym typeface="+mn-lt"/>
              </a:rPr>
              <a:t>4</a:t>
            </a:r>
            <a:endParaRPr lang="zh-CN" altLang="en-US" sz="3000" dirty="0">
              <a:solidFill>
                <a:schemeClr val="accent3"/>
              </a:solidFill>
              <a:cs typeface="+mn-ea"/>
              <a:sym typeface="+mn-lt"/>
            </a:endParaRPr>
          </a:p>
        </p:txBody>
      </p:sp>
      <p:sp>
        <p:nvSpPr>
          <p:cNvPr id="26" name="직사각형 5"/>
          <p:cNvSpPr/>
          <p:nvPr/>
        </p:nvSpPr>
        <p:spPr>
          <a:xfrm>
            <a:off x="1600200" y="1841500"/>
            <a:ext cx="2894965" cy="922020"/>
          </a:xfrm>
          <a:prstGeom prst="rect">
            <a:avLst/>
          </a:prstGeom>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effectLst/>
                <a:uLnTx/>
                <a:uFillTx/>
                <a:latin typeface="+mj-ea"/>
                <a:ea typeface="+mj-ea"/>
                <a:cs typeface="+mn-cs"/>
              </a:rPr>
              <a:t>构建成从“0到1”和从“1到10”的仪器和传感器生态体系</a:t>
            </a:r>
          </a:p>
        </p:txBody>
      </p:sp>
      <p:sp>
        <p:nvSpPr>
          <p:cNvPr id="27" name="직사각형 5"/>
          <p:cNvSpPr/>
          <p:nvPr/>
        </p:nvSpPr>
        <p:spPr>
          <a:xfrm>
            <a:off x="7429500" y="2754630"/>
            <a:ext cx="3556635" cy="922020"/>
          </a:xfrm>
          <a:prstGeom prst="rect">
            <a:avLst/>
          </a:prstGeom>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strike="noStrike" kern="1200" cap="none" spc="0" normalizeH="0" baseline="0" noProof="0" dirty="0">
                <a:ln>
                  <a:noFill/>
                </a:ln>
                <a:effectLst/>
                <a:uLnTx/>
                <a:uFillTx/>
                <a:latin typeface="+mj-lt"/>
                <a:ea typeface="微软雅黑" panose="020B0503020204020204" charset="-122"/>
                <a:cs typeface="+mn-cs"/>
              </a:rPr>
              <a:t>打造成为和国家战略科技力量相匹配、具有国际竞争力的高端科学仪器和传感器产业基地</a:t>
            </a:r>
          </a:p>
        </p:txBody>
      </p:sp>
      <p:sp>
        <p:nvSpPr>
          <p:cNvPr id="28" name="직사각형 5"/>
          <p:cNvSpPr/>
          <p:nvPr/>
        </p:nvSpPr>
        <p:spPr>
          <a:xfrm>
            <a:off x="2278610" y="4001363"/>
            <a:ext cx="2178798" cy="922020"/>
          </a:xfrm>
          <a:prstGeom prst="rect">
            <a:avLst/>
          </a:prstGeom>
        </p:spPr>
        <p:txBody>
          <a:bodyPr wrap="square"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effectLst/>
                <a:uLnTx/>
                <a:uFillTx/>
                <a:latin typeface="+mj-lt"/>
                <a:ea typeface="微软雅黑" panose="020B0503020204020204" charset="-122"/>
                <a:cs typeface="+mn-cs"/>
              </a:rPr>
              <a:t>建设具备中试能力的硬科技孵化器和加速器集群</a:t>
            </a:r>
          </a:p>
        </p:txBody>
      </p:sp>
      <p:sp>
        <p:nvSpPr>
          <p:cNvPr id="29" name="직사각형 5"/>
          <p:cNvSpPr/>
          <p:nvPr/>
        </p:nvSpPr>
        <p:spPr>
          <a:xfrm>
            <a:off x="7316470" y="5076825"/>
            <a:ext cx="3223895" cy="645160"/>
          </a:xfrm>
          <a:prstGeom prst="rect">
            <a:avLst/>
          </a:prstGeom>
        </p:spPr>
        <p:txBody>
          <a:bodyPr wrap="square" anchor="t" anchorCtr="0">
            <a:spAutoFit/>
          </a:bodyPr>
          <a:lstStyle/>
          <a:p>
            <a:pPr lvl="0" algn="ctr">
              <a:defRPr/>
            </a:pPr>
            <a:r>
              <a:rPr lang="zh-CN" altLang="en-US" b="1" dirty="0">
                <a:latin typeface="+mj-lt"/>
                <a:sym typeface="+mn-ea"/>
              </a:rPr>
              <a:t>嵌入隐形冠军企业，培育一批世界级的仪器和传感器企业</a:t>
            </a:r>
          </a:p>
        </p:txBody>
      </p:sp>
      <p:grpSp>
        <p:nvGrpSpPr>
          <p:cNvPr id="30" name="组合 29"/>
          <p:cNvGrpSpPr/>
          <p:nvPr/>
        </p:nvGrpSpPr>
        <p:grpSpPr>
          <a:xfrm>
            <a:off x="382205" y="443656"/>
            <a:ext cx="436880" cy="436880"/>
            <a:chOff x="2164080" y="579120"/>
            <a:chExt cx="436880" cy="436880"/>
          </a:xfrm>
          <a:solidFill>
            <a:schemeClr val="bg1">
              <a:lumMod val="75000"/>
              <a:alpha val="40000"/>
            </a:schemeClr>
          </a:solidFill>
        </p:grpSpPr>
        <p:sp>
          <p:nvSpPr>
            <p:cNvPr id="31" name="矩形 30"/>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32" name="矩形 31"/>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33" name="PA_文本框 1"/>
          <p:cNvSpPr txBox="1"/>
          <p:nvPr>
            <p:custDataLst>
              <p:tags r:id="rId1"/>
            </p:custDataLst>
          </p:nvPr>
        </p:nvSpPr>
        <p:spPr>
          <a:xfrm>
            <a:off x="1097509" y="429276"/>
            <a:ext cx="57912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Times New Roman" panose="02020603050405020304" pitchFamily="18" charset="0"/>
                <a:ea typeface="微软雅黑" panose="020B0503020204020204" charset="-122"/>
                <a:cs typeface="Times New Roman" panose="02020603050405020304" pitchFamily="18" charset="0"/>
                <a:sym typeface="+mn-lt"/>
              </a:rPr>
              <a:t>关</a:t>
            </a: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于高端仪器和传感器产业基地的总体考虑</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_文本框 1"/>
          <p:cNvSpPr txBox="1"/>
          <p:nvPr>
            <p:custDataLst>
              <p:tags r:id="rId1"/>
            </p:custDataLst>
          </p:nvPr>
        </p:nvSpPr>
        <p:spPr>
          <a:xfrm>
            <a:off x="1097509" y="429276"/>
            <a:ext cx="7010400" cy="507365"/>
          </a:xfrm>
          <a:prstGeom prst="rect">
            <a:avLst/>
          </a:prstGeom>
          <a:noFill/>
        </p:spPr>
        <p:txBody>
          <a:bodyPr wrap="none" lIns="0" tIns="0" rIns="0" rtlCol="0">
            <a:spAutoFit/>
          </a:bodyPr>
          <a:lstStyle/>
          <a:p>
            <a:pPr lvl="0" algn="l">
              <a:lnSpc>
                <a:spcPts val="3600"/>
              </a:lnSpc>
              <a:defRPr/>
            </a:pPr>
            <a:r>
              <a:rPr lang="zh-CN" altLang="en-US" sz="2400" b="1" dirty="0">
                <a:solidFill>
                  <a:srgbClr val="21273E"/>
                </a:solidFill>
                <a:latin typeface="微软雅黑" panose="020B0503020204020204" charset="-122"/>
                <a:ea typeface="微软雅黑" panose="020B0503020204020204" charset="-122"/>
                <a:cs typeface="+mn-ea"/>
                <a:sym typeface="+mn-lt"/>
              </a:rPr>
              <a:t>把集聚创新生态要素作为近期的首要任务和重要抓手</a:t>
            </a:r>
          </a:p>
        </p:txBody>
      </p:sp>
      <p:grpSp>
        <p:nvGrpSpPr>
          <p:cNvPr id="3" name="组合 2"/>
          <p:cNvGrpSpPr/>
          <p:nvPr/>
        </p:nvGrpSpPr>
        <p:grpSpPr>
          <a:xfrm>
            <a:off x="382205" y="443656"/>
            <a:ext cx="436880" cy="436880"/>
            <a:chOff x="2164080" y="579120"/>
            <a:chExt cx="436880" cy="436880"/>
          </a:xfrm>
          <a:solidFill>
            <a:schemeClr val="bg1">
              <a:lumMod val="75000"/>
              <a:alpha val="40000"/>
            </a:schemeClr>
          </a:solidFill>
        </p:grpSpPr>
        <p:sp>
          <p:nvSpPr>
            <p:cNvPr id="4" name="矩形 3"/>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5" name="矩形 4"/>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grpSp>
        <p:nvGrpSpPr>
          <p:cNvPr id="24" name="组合 23"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GrpSpPr/>
          <p:nvPr/>
        </p:nvGrpSpPr>
        <p:grpSpPr>
          <a:xfrm>
            <a:off x="1357687" y="1341010"/>
            <a:ext cx="688368" cy="688368"/>
            <a:chOff x="7242071" y="1820434"/>
            <a:chExt cx="688368" cy="688368"/>
          </a:xfrm>
        </p:grpSpPr>
        <p:sp>
          <p:nvSpPr>
            <p:cNvPr id="25" name="椭圆 24"/>
            <p:cNvSpPr/>
            <p:nvPr/>
          </p:nvSpPr>
          <p:spPr>
            <a:xfrm>
              <a:off x="7242071" y="1820434"/>
              <a:ext cx="688368" cy="688368"/>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sp>
          <p:nvSpPr>
            <p:cNvPr id="26" name="椭圆 25"/>
            <p:cNvSpPr/>
            <p:nvPr/>
          </p:nvSpPr>
          <p:spPr>
            <a:xfrm>
              <a:off x="7286625" y="1866019"/>
              <a:ext cx="608738" cy="608738"/>
            </a:xfrm>
            <a:prstGeom prst="ellipse">
              <a:avLst/>
            </a:prstGeom>
            <a:gradFill>
              <a:gsLst>
                <a:gs pos="0">
                  <a:srgbClr val="2C344B"/>
                </a:gs>
                <a:gs pos="100000">
                  <a:srgbClr val="21273E"/>
                </a:gs>
              </a:gsLst>
              <a:lin ang="5400000" scaled="1"/>
            </a:gradFill>
            <a:ln w="28575">
              <a:noFill/>
            </a:ln>
            <a:effectLst/>
          </p:spPr>
          <p:txBody>
            <a:bodyPr vert="horz" wrap="square" lIns="91440" tIns="45720" rIns="91440" bIns="45720" numCol="1" anchor="t" anchorCtr="0" compatLnSpc="1"/>
            <a:lstStyle/>
            <a:p>
              <a:endParaRPr lang="zh-CN" altLang="en-US" sz="2400" dirty="0">
                <a:solidFill>
                  <a:prstClr val="black"/>
                </a:solidFill>
                <a:cs typeface="+mn-ea"/>
                <a:sym typeface="+mn-lt"/>
              </a:endParaRPr>
            </a:p>
          </p:txBody>
        </p:sp>
      </p:grpSp>
      <p:grpSp>
        <p:nvGrpSpPr>
          <p:cNvPr id="27" name="组合 26"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GrpSpPr/>
          <p:nvPr/>
        </p:nvGrpSpPr>
        <p:grpSpPr>
          <a:xfrm>
            <a:off x="1348162" y="4344123"/>
            <a:ext cx="688368" cy="688368"/>
            <a:chOff x="7242071" y="3488471"/>
            <a:chExt cx="688368" cy="688368"/>
          </a:xfrm>
        </p:grpSpPr>
        <p:sp>
          <p:nvSpPr>
            <p:cNvPr id="28" name="椭圆 27"/>
            <p:cNvSpPr/>
            <p:nvPr/>
          </p:nvSpPr>
          <p:spPr>
            <a:xfrm>
              <a:off x="7242071" y="3488471"/>
              <a:ext cx="688368" cy="688368"/>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sp>
          <p:nvSpPr>
            <p:cNvPr id="29" name="椭圆 28"/>
            <p:cNvSpPr/>
            <p:nvPr/>
          </p:nvSpPr>
          <p:spPr>
            <a:xfrm>
              <a:off x="7286625" y="3534056"/>
              <a:ext cx="608738" cy="608738"/>
            </a:xfrm>
            <a:prstGeom prst="ellipse">
              <a:avLst/>
            </a:prstGeom>
            <a:gradFill>
              <a:gsLst>
                <a:gs pos="0">
                  <a:srgbClr val="2C344B"/>
                </a:gs>
                <a:gs pos="100000">
                  <a:srgbClr val="21273E"/>
                </a:gs>
              </a:gsLst>
            </a:gradFill>
            <a:ln w="28575">
              <a:noFill/>
            </a:ln>
            <a:effectLst/>
          </p:spPr>
          <p:txBody>
            <a:bodyPr vert="horz" wrap="square" lIns="91440" tIns="45720" rIns="91440" bIns="45720" numCol="1" anchor="t" anchorCtr="0" compatLnSpc="1"/>
            <a:lstStyle/>
            <a:p>
              <a:endParaRPr lang="zh-CN" altLang="en-US" sz="2400" dirty="0">
                <a:solidFill>
                  <a:prstClr val="black"/>
                </a:solidFill>
                <a:cs typeface="+mn-ea"/>
                <a:sym typeface="+mn-lt"/>
              </a:endParaRPr>
            </a:p>
          </p:txBody>
        </p:sp>
      </p:grpSp>
      <p:sp>
        <p:nvSpPr>
          <p:cNvPr id="35" name="矩形 34"/>
          <p:cNvSpPr/>
          <p:nvPr/>
        </p:nvSpPr>
        <p:spPr>
          <a:xfrm>
            <a:off x="2292856" y="1427209"/>
            <a:ext cx="7797176" cy="460375"/>
          </a:xfrm>
          <a:prstGeom prst="rect">
            <a:avLst/>
          </a:prstGeom>
        </p:spPr>
        <p:txBody>
          <a:bodyPr wrap="square">
            <a:spAutoFit/>
          </a:bodyPr>
          <a:lstStyle/>
          <a:p>
            <a:pPr>
              <a:lnSpc>
                <a:spcPct val="120000"/>
              </a:lnSpc>
            </a:pPr>
            <a:r>
              <a:rPr lang="zh-CN" altLang="en-US" sz="2000" b="1" dirty="0">
                <a:cs typeface="+mn-ea"/>
                <a:sym typeface="+mn-lt"/>
              </a:rPr>
              <a:t>形成中试平台集群</a:t>
            </a:r>
          </a:p>
        </p:txBody>
      </p:sp>
      <p:sp>
        <p:nvSpPr>
          <p:cNvPr id="41" name="矩形 40"/>
          <p:cNvSpPr/>
          <p:nvPr/>
        </p:nvSpPr>
        <p:spPr>
          <a:xfrm>
            <a:off x="2369693" y="4460036"/>
            <a:ext cx="7797174" cy="460375"/>
          </a:xfrm>
          <a:prstGeom prst="rect">
            <a:avLst/>
          </a:prstGeom>
        </p:spPr>
        <p:txBody>
          <a:bodyPr wrap="square">
            <a:spAutoFit/>
          </a:bodyPr>
          <a:lstStyle/>
          <a:p>
            <a:pPr>
              <a:lnSpc>
                <a:spcPct val="120000"/>
              </a:lnSpc>
            </a:pPr>
            <a:r>
              <a:rPr lang="zh-CN" altLang="en-US" sz="2000" b="1" dirty="0">
                <a:cs typeface="+mn-ea"/>
                <a:sym typeface="+mn-lt"/>
              </a:rPr>
              <a:t>布局头部企业</a:t>
            </a:r>
          </a:p>
        </p:txBody>
      </p:sp>
      <p:grpSp>
        <p:nvGrpSpPr>
          <p:cNvPr id="46" name="그룹 494"/>
          <p:cNvGrpSpPr/>
          <p:nvPr/>
        </p:nvGrpSpPr>
        <p:grpSpPr>
          <a:xfrm>
            <a:off x="1519016" y="1501409"/>
            <a:ext cx="386824" cy="386143"/>
            <a:chOff x="3437087" y="3568446"/>
            <a:chExt cx="386824" cy="386143"/>
          </a:xfrm>
          <a:solidFill>
            <a:srgbClr val="FAFBFC"/>
          </a:solidFill>
        </p:grpSpPr>
        <p:sp>
          <p:nvSpPr>
            <p:cNvPr id="47" name="자유형: 도형 495"/>
            <p:cNvSpPr/>
            <p:nvPr/>
          </p:nvSpPr>
          <p:spPr>
            <a:xfrm>
              <a:off x="3661986" y="3725989"/>
              <a:ext cx="161925" cy="228600"/>
            </a:xfrm>
            <a:custGeom>
              <a:avLst/>
              <a:gdLst>
                <a:gd name="connsiteX0" fmla="*/ 161054 w 161925"/>
                <a:gd name="connsiteY0" fmla="*/ 73057 h 228600"/>
                <a:gd name="connsiteX1" fmla="*/ 117334 w 161925"/>
                <a:gd name="connsiteY1" fmla="*/ 14859 h 228600"/>
                <a:gd name="connsiteX2" fmla="*/ 117334 w 161925"/>
                <a:gd name="connsiteY2" fmla="*/ 14669 h 228600"/>
                <a:gd name="connsiteX3" fmla="*/ 116858 w 161925"/>
                <a:gd name="connsiteY3" fmla="*/ 14478 h 228600"/>
                <a:gd name="connsiteX4" fmla="*/ 84092 w 161925"/>
                <a:gd name="connsiteY4" fmla="*/ 7144 h 228600"/>
                <a:gd name="connsiteX5" fmla="*/ 18370 w 161925"/>
                <a:gd name="connsiteY5" fmla="*/ 127540 h 228600"/>
                <a:gd name="connsiteX6" fmla="*/ 74567 w 161925"/>
                <a:gd name="connsiteY6" fmla="*/ 224504 h 228600"/>
                <a:gd name="connsiteX7" fmla="*/ 93712 w 161925"/>
                <a:gd name="connsiteY7" fmla="*/ 224504 h 228600"/>
                <a:gd name="connsiteX8" fmla="*/ 152958 w 161925"/>
                <a:gd name="connsiteY8" fmla="*/ 122015 h 228600"/>
                <a:gd name="connsiteX9" fmla="*/ 161054 w 161925"/>
                <a:gd name="connsiteY9" fmla="*/ 73057 h 228600"/>
                <a:gd name="connsiteX10" fmla="*/ 84092 w 161925"/>
                <a:gd name="connsiteY10" fmla="*/ 118491 h 228600"/>
                <a:gd name="connsiteX11" fmla="*/ 50659 w 161925"/>
                <a:gd name="connsiteY11" fmla="*/ 85058 h 228600"/>
                <a:gd name="connsiteX12" fmla="*/ 84092 w 161925"/>
                <a:gd name="connsiteY12" fmla="*/ 51626 h 228600"/>
                <a:gd name="connsiteX13" fmla="*/ 117525 w 161925"/>
                <a:gd name="connsiteY13" fmla="*/ 85058 h 228600"/>
                <a:gd name="connsiteX14" fmla="*/ 84092 w 161925"/>
                <a:gd name="connsiteY14" fmla="*/ 118491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1925" h="228600">
                  <a:moveTo>
                    <a:pt x="161054" y="73057"/>
                  </a:moveTo>
                  <a:cubicBezTo>
                    <a:pt x="158101" y="49625"/>
                    <a:pt x="142290" y="26956"/>
                    <a:pt x="117334" y="14859"/>
                  </a:cubicBezTo>
                  <a:lnTo>
                    <a:pt x="117334" y="14669"/>
                  </a:lnTo>
                  <a:cubicBezTo>
                    <a:pt x="117144" y="14669"/>
                    <a:pt x="117144" y="14478"/>
                    <a:pt x="116858" y="14478"/>
                  </a:cubicBezTo>
                  <a:cubicBezTo>
                    <a:pt x="107047" y="9811"/>
                    <a:pt x="95713" y="7144"/>
                    <a:pt x="84092" y="7144"/>
                  </a:cubicBezTo>
                  <a:cubicBezTo>
                    <a:pt x="33800" y="7144"/>
                    <a:pt x="-15634" y="64389"/>
                    <a:pt x="18370" y="127540"/>
                  </a:cubicBezTo>
                  <a:cubicBezTo>
                    <a:pt x="42563" y="169069"/>
                    <a:pt x="30847" y="148971"/>
                    <a:pt x="74567" y="224504"/>
                  </a:cubicBezTo>
                  <a:cubicBezTo>
                    <a:pt x="79044" y="231934"/>
                    <a:pt x="89331" y="231934"/>
                    <a:pt x="93712" y="224504"/>
                  </a:cubicBezTo>
                  <a:lnTo>
                    <a:pt x="152958" y="122015"/>
                  </a:lnTo>
                  <a:cubicBezTo>
                    <a:pt x="163245" y="102965"/>
                    <a:pt x="163721" y="78486"/>
                    <a:pt x="161054" y="73057"/>
                  </a:cubicBezTo>
                  <a:close/>
                  <a:moveTo>
                    <a:pt x="84092" y="118491"/>
                  </a:moveTo>
                  <a:cubicBezTo>
                    <a:pt x="65614" y="118491"/>
                    <a:pt x="50659" y="103537"/>
                    <a:pt x="50659" y="85058"/>
                  </a:cubicBezTo>
                  <a:cubicBezTo>
                    <a:pt x="50659" y="66580"/>
                    <a:pt x="65614" y="51626"/>
                    <a:pt x="84092" y="51626"/>
                  </a:cubicBezTo>
                  <a:cubicBezTo>
                    <a:pt x="102571" y="51626"/>
                    <a:pt x="117525" y="66580"/>
                    <a:pt x="117525" y="85058"/>
                  </a:cubicBezTo>
                  <a:cubicBezTo>
                    <a:pt x="117525" y="103537"/>
                    <a:pt x="102571" y="118491"/>
                    <a:pt x="84092" y="118491"/>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48" name="자유형: 도형 496"/>
            <p:cNvSpPr/>
            <p:nvPr/>
          </p:nvSpPr>
          <p:spPr>
            <a:xfrm>
              <a:off x="3727790" y="3792759"/>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02" y="7144"/>
                    <a:pt x="7144" y="12002"/>
                    <a:pt x="7144" y="18288"/>
                  </a:cubicBezTo>
                  <a:cubicBezTo>
                    <a:pt x="7144" y="24574"/>
                    <a:pt x="12002" y="29432"/>
                    <a:pt x="18288" y="29432"/>
                  </a:cubicBezTo>
                  <a:cubicBezTo>
                    <a:pt x="24574" y="29432"/>
                    <a:pt x="29432" y="24574"/>
                    <a:pt x="29432" y="18288"/>
                  </a:cubicBezTo>
                  <a:cubicBezTo>
                    <a:pt x="29432" y="12002"/>
                    <a:pt x="24574" y="7144"/>
                    <a:pt x="18288"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49" name="자유형: 도형 497"/>
            <p:cNvSpPr/>
            <p:nvPr/>
          </p:nvSpPr>
          <p:spPr>
            <a:xfrm>
              <a:off x="3437087" y="3568636"/>
              <a:ext cx="161925" cy="180975"/>
            </a:xfrm>
            <a:custGeom>
              <a:avLst/>
              <a:gdLst>
                <a:gd name="connsiteX0" fmla="*/ 7144 w 161925"/>
                <a:gd name="connsiteY0" fmla="*/ 175641 h 180975"/>
                <a:gd name="connsiteX1" fmla="*/ 73819 w 161925"/>
                <a:gd name="connsiteY1" fmla="*/ 175641 h 180975"/>
                <a:gd name="connsiteX2" fmla="*/ 163163 w 161925"/>
                <a:gd name="connsiteY2" fmla="*/ 7620 h 180975"/>
                <a:gd name="connsiteX3" fmla="*/ 163163 w 161925"/>
                <a:gd name="connsiteY3" fmla="*/ 7144 h 180975"/>
                <a:gd name="connsiteX4" fmla="*/ 7144 w 161925"/>
                <a:gd name="connsiteY4" fmla="*/ 175641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80975">
                  <a:moveTo>
                    <a:pt x="7144" y="175641"/>
                  </a:moveTo>
                  <a:lnTo>
                    <a:pt x="73819" y="175641"/>
                  </a:lnTo>
                  <a:cubicBezTo>
                    <a:pt x="73819" y="88202"/>
                    <a:pt x="112300" y="16573"/>
                    <a:pt x="163163" y="7620"/>
                  </a:cubicBezTo>
                  <a:lnTo>
                    <a:pt x="163163" y="7144"/>
                  </a:lnTo>
                  <a:cubicBezTo>
                    <a:pt x="76200" y="12954"/>
                    <a:pt x="7144" y="87249"/>
                    <a:pt x="7144" y="175641"/>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0" name="자유형: 도형 498"/>
            <p:cNvSpPr/>
            <p:nvPr/>
          </p:nvSpPr>
          <p:spPr>
            <a:xfrm>
              <a:off x="3438706" y="3759422"/>
              <a:ext cx="161925" cy="152400"/>
            </a:xfrm>
            <a:custGeom>
              <a:avLst/>
              <a:gdLst>
                <a:gd name="connsiteX0" fmla="*/ 73343 w 161925"/>
                <a:gd name="connsiteY0" fmla="*/ 7144 h 152400"/>
                <a:gd name="connsiteX1" fmla="*/ 7144 w 161925"/>
                <a:gd name="connsiteY1" fmla="*/ 7144 h 152400"/>
                <a:gd name="connsiteX2" fmla="*/ 161544 w 161925"/>
                <a:gd name="connsiteY2" fmla="*/ 151447 h 152400"/>
                <a:gd name="connsiteX3" fmla="*/ 161544 w 161925"/>
                <a:gd name="connsiteY3" fmla="*/ 150971 h 152400"/>
                <a:gd name="connsiteX4" fmla="*/ 73343 w 161925"/>
                <a:gd name="connsiteY4" fmla="*/ 714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52400">
                  <a:moveTo>
                    <a:pt x="73343" y="7144"/>
                  </a:moveTo>
                  <a:lnTo>
                    <a:pt x="7144" y="7144"/>
                  </a:lnTo>
                  <a:cubicBezTo>
                    <a:pt x="17621" y="85154"/>
                    <a:pt x="82010" y="146209"/>
                    <a:pt x="161544" y="151447"/>
                  </a:cubicBezTo>
                  <a:lnTo>
                    <a:pt x="161544" y="150971"/>
                  </a:lnTo>
                  <a:cubicBezTo>
                    <a:pt x="115157" y="142780"/>
                    <a:pt x="79248" y="83915"/>
                    <a:pt x="73343"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1" name="자유형: 도형 499"/>
            <p:cNvSpPr/>
            <p:nvPr/>
          </p:nvSpPr>
          <p:spPr>
            <a:xfrm>
              <a:off x="3526241" y="3592067"/>
              <a:ext cx="76200" cy="152400"/>
            </a:xfrm>
            <a:custGeom>
              <a:avLst/>
              <a:gdLst>
                <a:gd name="connsiteX0" fmla="*/ 7144 w 76200"/>
                <a:gd name="connsiteY0" fmla="*/ 152210 h 152400"/>
                <a:gd name="connsiteX1" fmla="*/ 74009 w 76200"/>
                <a:gd name="connsiteY1" fmla="*/ 152210 h 152400"/>
                <a:gd name="connsiteX2" fmla="*/ 74009 w 76200"/>
                <a:gd name="connsiteY2" fmla="*/ 7144 h 152400"/>
                <a:gd name="connsiteX3" fmla="*/ 7144 w 76200"/>
                <a:gd name="connsiteY3" fmla="*/ 152210 h 152400"/>
              </a:gdLst>
              <a:ahLst/>
              <a:cxnLst>
                <a:cxn ang="0">
                  <a:pos x="connsiteX0" y="connsiteY0"/>
                </a:cxn>
                <a:cxn ang="0">
                  <a:pos x="connsiteX1" y="connsiteY1"/>
                </a:cxn>
                <a:cxn ang="0">
                  <a:pos x="connsiteX2" y="connsiteY2"/>
                </a:cxn>
                <a:cxn ang="0">
                  <a:pos x="connsiteX3" y="connsiteY3"/>
                </a:cxn>
              </a:cxnLst>
              <a:rect l="l" t="t" r="r" b="b"/>
              <a:pathLst>
                <a:path w="76200" h="152400">
                  <a:moveTo>
                    <a:pt x="7144" y="152210"/>
                  </a:moveTo>
                  <a:lnTo>
                    <a:pt x="74009" y="152210"/>
                  </a:lnTo>
                  <a:lnTo>
                    <a:pt x="74009" y="7144"/>
                  </a:lnTo>
                  <a:cubicBezTo>
                    <a:pt x="36767" y="17621"/>
                    <a:pt x="7144" y="80677"/>
                    <a:pt x="7144" y="152210"/>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2" name="자유형: 도형 500"/>
            <p:cNvSpPr/>
            <p:nvPr/>
          </p:nvSpPr>
          <p:spPr>
            <a:xfrm>
              <a:off x="3615395" y="3759422"/>
              <a:ext cx="47625" cy="133350"/>
            </a:xfrm>
            <a:custGeom>
              <a:avLst/>
              <a:gdLst>
                <a:gd name="connsiteX0" fmla="*/ 41338 w 47625"/>
                <a:gd name="connsiteY0" fmla="*/ 7144 h 133350"/>
                <a:gd name="connsiteX1" fmla="*/ 7144 w 47625"/>
                <a:gd name="connsiteY1" fmla="*/ 7144 h 133350"/>
                <a:gd name="connsiteX2" fmla="*/ 7144 w 47625"/>
                <a:gd name="connsiteY2" fmla="*/ 128016 h 133350"/>
                <a:gd name="connsiteX3" fmla="*/ 43529 w 47625"/>
                <a:gd name="connsiteY3" fmla="*/ 100108 h 133350"/>
                <a:gd name="connsiteX4" fmla="*/ 41338 w 47625"/>
                <a:gd name="connsiteY4" fmla="*/ 7144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133350">
                  <a:moveTo>
                    <a:pt x="41338" y="7144"/>
                  </a:moveTo>
                  <a:lnTo>
                    <a:pt x="7144" y="7144"/>
                  </a:lnTo>
                  <a:lnTo>
                    <a:pt x="7144" y="128016"/>
                  </a:lnTo>
                  <a:cubicBezTo>
                    <a:pt x="20098" y="124396"/>
                    <a:pt x="33338" y="114395"/>
                    <a:pt x="43529" y="100108"/>
                  </a:cubicBezTo>
                  <a:cubicBezTo>
                    <a:pt x="28289" y="68771"/>
                    <a:pt x="27622" y="34957"/>
                    <a:pt x="41338"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3" name="자유형: 도형 501"/>
            <p:cNvSpPr/>
            <p:nvPr/>
          </p:nvSpPr>
          <p:spPr>
            <a:xfrm>
              <a:off x="3615395" y="3592067"/>
              <a:ext cx="76200" cy="152400"/>
            </a:xfrm>
            <a:custGeom>
              <a:avLst/>
              <a:gdLst>
                <a:gd name="connsiteX0" fmla="*/ 7144 w 76200"/>
                <a:gd name="connsiteY0" fmla="*/ 7144 h 152400"/>
                <a:gd name="connsiteX1" fmla="*/ 7144 w 76200"/>
                <a:gd name="connsiteY1" fmla="*/ 152210 h 152400"/>
                <a:gd name="connsiteX2" fmla="*/ 56388 w 76200"/>
                <a:gd name="connsiteY2" fmla="*/ 152210 h 152400"/>
                <a:gd name="connsiteX3" fmla="*/ 74390 w 76200"/>
                <a:gd name="connsiteY3" fmla="*/ 136588 h 152400"/>
                <a:gd name="connsiteX4" fmla="*/ 7144 w 76200"/>
                <a:gd name="connsiteY4" fmla="*/ 7144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152400">
                  <a:moveTo>
                    <a:pt x="7144" y="7144"/>
                  </a:moveTo>
                  <a:lnTo>
                    <a:pt x="7144" y="152210"/>
                  </a:lnTo>
                  <a:lnTo>
                    <a:pt x="56388" y="152210"/>
                  </a:lnTo>
                  <a:cubicBezTo>
                    <a:pt x="61817" y="146209"/>
                    <a:pt x="67818" y="141065"/>
                    <a:pt x="74390" y="136588"/>
                  </a:cubicBezTo>
                  <a:cubicBezTo>
                    <a:pt x="70390" y="72104"/>
                    <a:pt x="41624" y="16764"/>
                    <a:pt x="7144"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4" name="자유형: 도형 502"/>
            <p:cNvSpPr/>
            <p:nvPr/>
          </p:nvSpPr>
          <p:spPr>
            <a:xfrm>
              <a:off x="3527289" y="3759422"/>
              <a:ext cx="76200" cy="133350"/>
            </a:xfrm>
            <a:custGeom>
              <a:avLst/>
              <a:gdLst>
                <a:gd name="connsiteX0" fmla="*/ 7144 w 76200"/>
                <a:gd name="connsiteY0" fmla="*/ 7144 h 133350"/>
                <a:gd name="connsiteX1" fmla="*/ 72961 w 76200"/>
                <a:gd name="connsiteY1" fmla="*/ 128016 h 133350"/>
                <a:gd name="connsiteX2" fmla="*/ 72961 w 76200"/>
                <a:gd name="connsiteY2" fmla="*/ 7144 h 133350"/>
                <a:gd name="connsiteX3" fmla="*/ 7144 w 76200"/>
                <a:gd name="connsiteY3" fmla="*/ 7144 h 133350"/>
              </a:gdLst>
              <a:ahLst/>
              <a:cxnLst>
                <a:cxn ang="0">
                  <a:pos x="connsiteX0" y="connsiteY0"/>
                </a:cxn>
                <a:cxn ang="0">
                  <a:pos x="connsiteX1" y="connsiteY1"/>
                </a:cxn>
                <a:cxn ang="0">
                  <a:pos x="connsiteX2" y="connsiteY2"/>
                </a:cxn>
                <a:cxn ang="0">
                  <a:pos x="connsiteX3" y="connsiteY3"/>
                </a:cxn>
              </a:cxnLst>
              <a:rect l="l" t="t" r="r" b="b"/>
              <a:pathLst>
                <a:path w="76200" h="133350">
                  <a:moveTo>
                    <a:pt x="7144" y="7144"/>
                  </a:moveTo>
                  <a:cubicBezTo>
                    <a:pt x="12573" y="68771"/>
                    <a:pt x="39624" y="118681"/>
                    <a:pt x="72961" y="128016"/>
                  </a:cubicBezTo>
                  <a:lnTo>
                    <a:pt x="72961" y="7144"/>
                  </a:lnTo>
                  <a:lnTo>
                    <a:pt x="7144" y="7144"/>
                  </a:lnTo>
                  <a:close/>
                </a:path>
              </a:pathLst>
            </a:custGeom>
            <a:grpFill/>
            <a:ln w="9525" cap="flat">
              <a:noFill/>
              <a:prstDash val="solid"/>
              <a:miter/>
            </a:ln>
          </p:spPr>
          <p:txBody>
            <a:bodyPr rtlCol="0" anchor="ctr"/>
            <a:lstStyle/>
            <a:p>
              <a:endParaRPr lang="ko-KR" altLang="en-US">
                <a:solidFill>
                  <a:srgbClr val="FAFBFC"/>
                </a:solidFill>
              </a:endParaRPr>
            </a:p>
          </p:txBody>
        </p:sp>
        <p:sp>
          <p:nvSpPr>
            <p:cNvPr id="55" name="자유형: 도형 503"/>
            <p:cNvSpPr/>
            <p:nvPr/>
          </p:nvSpPr>
          <p:spPr>
            <a:xfrm>
              <a:off x="3615395" y="3568446"/>
              <a:ext cx="161925" cy="152400"/>
            </a:xfrm>
            <a:custGeom>
              <a:avLst/>
              <a:gdLst>
                <a:gd name="connsiteX0" fmla="*/ 7144 w 161925"/>
                <a:gd name="connsiteY0" fmla="*/ 7144 h 152400"/>
                <a:gd name="connsiteX1" fmla="*/ 7144 w 161925"/>
                <a:gd name="connsiteY1" fmla="*/ 7620 h 152400"/>
                <a:gd name="connsiteX2" fmla="*/ 96107 w 161925"/>
                <a:gd name="connsiteY2" fmla="*/ 148780 h 152400"/>
                <a:gd name="connsiteX3" fmla="*/ 130873 w 161925"/>
                <a:gd name="connsiteY3" fmla="*/ 142399 h 152400"/>
                <a:gd name="connsiteX4" fmla="*/ 161830 w 161925"/>
                <a:gd name="connsiteY4" fmla="*/ 147828 h 152400"/>
                <a:gd name="connsiteX5" fmla="*/ 7144 w 161925"/>
                <a:gd name="connsiteY5" fmla="*/ 7144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52400">
                  <a:moveTo>
                    <a:pt x="7144" y="7144"/>
                  </a:moveTo>
                  <a:lnTo>
                    <a:pt x="7144" y="7620"/>
                  </a:lnTo>
                  <a:cubicBezTo>
                    <a:pt x="52578" y="15621"/>
                    <a:pt x="89154" y="74390"/>
                    <a:pt x="96107" y="148780"/>
                  </a:cubicBezTo>
                  <a:cubicBezTo>
                    <a:pt x="107156" y="144684"/>
                    <a:pt x="118872" y="142399"/>
                    <a:pt x="130873" y="142399"/>
                  </a:cubicBezTo>
                  <a:cubicBezTo>
                    <a:pt x="141446" y="142399"/>
                    <a:pt x="151829" y="144494"/>
                    <a:pt x="161830" y="147828"/>
                  </a:cubicBezTo>
                  <a:cubicBezTo>
                    <a:pt x="149066" y="72485"/>
                    <a:pt x="84677" y="12287"/>
                    <a:pt x="7144"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6" name="자유형: 도형 504"/>
            <p:cNvSpPr/>
            <p:nvPr/>
          </p:nvSpPr>
          <p:spPr>
            <a:xfrm>
              <a:off x="3727790" y="3792759"/>
              <a:ext cx="28575" cy="28575"/>
            </a:xfrm>
            <a:custGeom>
              <a:avLst/>
              <a:gdLst>
                <a:gd name="connsiteX0" fmla="*/ 18288 w 28575"/>
                <a:gd name="connsiteY0" fmla="*/ 7144 h 28575"/>
                <a:gd name="connsiteX1" fmla="*/ 7144 w 28575"/>
                <a:gd name="connsiteY1" fmla="*/ 18288 h 28575"/>
                <a:gd name="connsiteX2" fmla="*/ 18288 w 28575"/>
                <a:gd name="connsiteY2" fmla="*/ 29432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192" y="7144"/>
                    <a:pt x="7144" y="12097"/>
                    <a:pt x="7144" y="18288"/>
                  </a:cubicBezTo>
                  <a:cubicBezTo>
                    <a:pt x="7144" y="24479"/>
                    <a:pt x="12192" y="29432"/>
                    <a:pt x="18288" y="29432"/>
                  </a:cubicBezTo>
                  <a:cubicBezTo>
                    <a:pt x="24384" y="29432"/>
                    <a:pt x="29432" y="24479"/>
                    <a:pt x="29432" y="18288"/>
                  </a:cubicBezTo>
                  <a:cubicBezTo>
                    <a:pt x="29432" y="12097"/>
                    <a:pt x="24479" y="7144"/>
                    <a:pt x="18288" y="714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57" name="자유형: 도형 505"/>
            <p:cNvSpPr/>
            <p:nvPr/>
          </p:nvSpPr>
          <p:spPr>
            <a:xfrm>
              <a:off x="3615395" y="3873912"/>
              <a:ext cx="66675" cy="38100"/>
            </a:xfrm>
            <a:custGeom>
              <a:avLst/>
              <a:gdLst>
                <a:gd name="connsiteX0" fmla="*/ 55435 w 66675"/>
                <a:gd name="connsiteY0" fmla="*/ 7144 h 38100"/>
                <a:gd name="connsiteX1" fmla="*/ 7144 w 66675"/>
                <a:gd name="connsiteY1" fmla="*/ 36481 h 38100"/>
                <a:gd name="connsiteX2" fmla="*/ 7144 w 66675"/>
                <a:gd name="connsiteY2" fmla="*/ 36957 h 38100"/>
                <a:gd name="connsiteX3" fmla="*/ 64675 w 66675"/>
                <a:gd name="connsiteY3" fmla="*/ 23146 h 38100"/>
                <a:gd name="connsiteX4" fmla="*/ 55435 w 66675"/>
                <a:gd name="connsiteY4" fmla="*/ 7144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38100">
                  <a:moveTo>
                    <a:pt x="55435" y="7144"/>
                  </a:moveTo>
                  <a:cubicBezTo>
                    <a:pt x="41910" y="22955"/>
                    <a:pt x="24765" y="33338"/>
                    <a:pt x="7144" y="36481"/>
                  </a:cubicBezTo>
                  <a:lnTo>
                    <a:pt x="7144" y="36957"/>
                  </a:lnTo>
                  <a:cubicBezTo>
                    <a:pt x="27051" y="35624"/>
                    <a:pt x="47244" y="30766"/>
                    <a:pt x="64675" y="23146"/>
                  </a:cubicBezTo>
                  <a:lnTo>
                    <a:pt x="55435" y="7144"/>
                  </a:lnTo>
                  <a:close/>
                </a:path>
              </a:pathLst>
            </a:custGeom>
            <a:grpFill/>
            <a:ln w="9525" cap="flat">
              <a:noFill/>
              <a:prstDash val="solid"/>
              <a:miter/>
            </a:ln>
          </p:spPr>
          <p:txBody>
            <a:bodyPr rtlCol="0" anchor="ctr"/>
            <a:lstStyle/>
            <a:p>
              <a:endParaRPr lang="ko-KR" altLang="en-US">
                <a:solidFill>
                  <a:srgbClr val="FAFBFC"/>
                </a:solidFill>
              </a:endParaRPr>
            </a:p>
          </p:txBody>
        </p:sp>
      </p:grpSp>
      <p:grpSp>
        <p:nvGrpSpPr>
          <p:cNvPr id="59" name="그룹 365"/>
          <p:cNvGrpSpPr/>
          <p:nvPr/>
        </p:nvGrpSpPr>
        <p:grpSpPr>
          <a:xfrm>
            <a:off x="1520986" y="4460058"/>
            <a:ext cx="342900" cy="390525"/>
            <a:chOff x="2788170" y="3568160"/>
            <a:chExt cx="342900" cy="390525"/>
          </a:xfrm>
          <a:solidFill>
            <a:schemeClr val="bg1"/>
          </a:solidFill>
        </p:grpSpPr>
        <p:sp>
          <p:nvSpPr>
            <p:cNvPr id="60" name="자유형: 도형 366"/>
            <p:cNvSpPr/>
            <p:nvPr/>
          </p:nvSpPr>
          <p:spPr>
            <a:xfrm>
              <a:off x="2944168" y="3680078"/>
              <a:ext cx="28575" cy="28575"/>
            </a:xfrm>
            <a:custGeom>
              <a:avLst/>
              <a:gdLst>
                <a:gd name="connsiteX0" fmla="*/ 18288 w 28575"/>
                <a:gd name="connsiteY0" fmla="*/ 7144 h 28575"/>
                <a:gd name="connsiteX1" fmla="*/ 7144 w 28575"/>
                <a:gd name="connsiteY1" fmla="*/ 18288 h 28575"/>
                <a:gd name="connsiteX2" fmla="*/ 18288 w 28575"/>
                <a:gd name="connsiteY2" fmla="*/ 29433 h 28575"/>
                <a:gd name="connsiteX3" fmla="*/ 29432 w 28575"/>
                <a:gd name="connsiteY3" fmla="*/ 18288 h 28575"/>
                <a:gd name="connsiteX4" fmla="*/ 18288 w 28575"/>
                <a:gd name="connsiteY4" fmla="*/ 7144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8288" y="7144"/>
                  </a:moveTo>
                  <a:cubicBezTo>
                    <a:pt x="12097" y="7144"/>
                    <a:pt x="7144" y="12097"/>
                    <a:pt x="7144" y="18288"/>
                  </a:cubicBezTo>
                  <a:cubicBezTo>
                    <a:pt x="7144" y="24479"/>
                    <a:pt x="12097" y="29433"/>
                    <a:pt x="18288" y="29433"/>
                  </a:cubicBezTo>
                  <a:cubicBezTo>
                    <a:pt x="24479" y="29433"/>
                    <a:pt x="29432" y="24479"/>
                    <a:pt x="29432" y="18288"/>
                  </a:cubicBezTo>
                  <a:cubicBezTo>
                    <a:pt x="29432" y="12097"/>
                    <a:pt x="24479" y="7144"/>
                    <a:pt x="18288" y="714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Malgun Gothic" panose="020B0503020000020004" pitchFamily="34" charset="-127"/>
              </a:endParaRPr>
            </a:p>
          </p:txBody>
        </p:sp>
        <p:sp>
          <p:nvSpPr>
            <p:cNvPr id="61" name="자유형: 도형 367"/>
            <p:cNvSpPr/>
            <p:nvPr/>
          </p:nvSpPr>
          <p:spPr>
            <a:xfrm>
              <a:off x="2921594" y="3746893"/>
              <a:ext cx="76200" cy="57150"/>
            </a:xfrm>
            <a:custGeom>
              <a:avLst/>
              <a:gdLst>
                <a:gd name="connsiteX0" fmla="*/ 7144 w 76200"/>
                <a:gd name="connsiteY0" fmla="*/ 41103 h 57150"/>
                <a:gd name="connsiteX1" fmla="*/ 7144 w 76200"/>
                <a:gd name="connsiteY1" fmla="*/ 43866 h 57150"/>
                <a:gd name="connsiteX2" fmla="*/ 40576 w 76200"/>
                <a:gd name="connsiteY2" fmla="*/ 51676 h 57150"/>
                <a:gd name="connsiteX3" fmla="*/ 74009 w 76200"/>
                <a:gd name="connsiteY3" fmla="*/ 43866 h 57150"/>
                <a:gd name="connsiteX4" fmla="*/ 74009 w 76200"/>
                <a:gd name="connsiteY4" fmla="*/ 40532 h 57150"/>
                <a:gd name="connsiteX5" fmla="*/ 38767 w 76200"/>
                <a:gd name="connsiteY5" fmla="*/ 7194 h 57150"/>
                <a:gd name="connsiteX6" fmla="*/ 7144 w 76200"/>
                <a:gd name="connsiteY6" fmla="*/ 41103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57150">
                  <a:moveTo>
                    <a:pt x="7144" y="41103"/>
                  </a:moveTo>
                  <a:lnTo>
                    <a:pt x="7144" y="43866"/>
                  </a:lnTo>
                  <a:cubicBezTo>
                    <a:pt x="17335" y="48723"/>
                    <a:pt x="28575" y="51676"/>
                    <a:pt x="40576" y="51676"/>
                  </a:cubicBezTo>
                  <a:cubicBezTo>
                    <a:pt x="52578" y="51676"/>
                    <a:pt x="63817" y="48723"/>
                    <a:pt x="74009" y="43866"/>
                  </a:cubicBezTo>
                  <a:lnTo>
                    <a:pt x="74009" y="40532"/>
                  </a:lnTo>
                  <a:cubicBezTo>
                    <a:pt x="74009" y="21482"/>
                    <a:pt x="58007" y="6147"/>
                    <a:pt x="38767" y="7194"/>
                  </a:cubicBezTo>
                  <a:cubicBezTo>
                    <a:pt x="21336" y="8147"/>
                    <a:pt x="7144" y="23673"/>
                    <a:pt x="7144" y="41103"/>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Malgun Gothic" panose="020B0503020000020004" pitchFamily="34" charset="-127"/>
              </a:endParaRPr>
            </a:p>
          </p:txBody>
        </p:sp>
        <p:sp>
          <p:nvSpPr>
            <p:cNvPr id="62" name="자유형: 도형 368"/>
            <p:cNvSpPr/>
            <p:nvPr/>
          </p:nvSpPr>
          <p:spPr>
            <a:xfrm>
              <a:off x="2877303" y="3635501"/>
              <a:ext cx="161925" cy="142875"/>
            </a:xfrm>
            <a:custGeom>
              <a:avLst/>
              <a:gdLst>
                <a:gd name="connsiteX0" fmla="*/ 163163 w 161925"/>
                <a:gd name="connsiteY0" fmla="*/ 85154 h 142875"/>
                <a:gd name="connsiteX1" fmla="*/ 85153 w 161925"/>
                <a:gd name="connsiteY1" fmla="*/ 7144 h 142875"/>
                <a:gd name="connsiteX2" fmla="*/ 7144 w 161925"/>
                <a:gd name="connsiteY2" fmla="*/ 85154 h 142875"/>
                <a:gd name="connsiteX3" fmla="*/ 30575 w 161925"/>
                <a:gd name="connsiteY3" fmla="*/ 140779 h 142875"/>
                <a:gd name="connsiteX4" fmla="*/ 85153 w 161925"/>
                <a:gd name="connsiteY4" fmla="*/ 96298 h 142875"/>
                <a:gd name="connsiteX5" fmla="*/ 51721 w 161925"/>
                <a:gd name="connsiteY5" fmla="*/ 62865 h 142875"/>
                <a:gd name="connsiteX6" fmla="*/ 85153 w 161925"/>
                <a:gd name="connsiteY6" fmla="*/ 29432 h 142875"/>
                <a:gd name="connsiteX7" fmla="*/ 118586 w 161925"/>
                <a:gd name="connsiteY7" fmla="*/ 62865 h 142875"/>
                <a:gd name="connsiteX8" fmla="*/ 85153 w 161925"/>
                <a:gd name="connsiteY8" fmla="*/ 96298 h 142875"/>
                <a:gd name="connsiteX9" fmla="*/ 139732 w 161925"/>
                <a:gd name="connsiteY9" fmla="*/ 140779 h 142875"/>
                <a:gd name="connsiteX10" fmla="*/ 163163 w 161925"/>
                <a:gd name="connsiteY10" fmla="*/ 85154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925" h="142875">
                  <a:moveTo>
                    <a:pt x="163163" y="85154"/>
                  </a:moveTo>
                  <a:cubicBezTo>
                    <a:pt x="163163" y="42101"/>
                    <a:pt x="128206" y="7144"/>
                    <a:pt x="85153" y="7144"/>
                  </a:cubicBezTo>
                  <a:cubicBezTo>
                    <a:pt x="42100" y="7144"/>
                    <a:pt x="7144" y="42101"/>
                    <a:pt x="7144" y="85154"/>
                  </a:cubicBezTo>
                  <a:cubicBezTo>
                    <a:pt x="7144" y="106966"/>
                    <a:pt x="16192" y="126587"/>
                    <a:pt x="30575" y="140779"/>
                  </a:cubicBezTo>
                  <a:cubicBezTo>
                    <a:pt x="35814" y="115443"/>
                    <a:pt x="58293" y="96298"/>
                    <a:pt x="85153" y="96298"/>
                  </a:cubicBezTo>
                  <a:cubicBezTo>
                    <a:pt x="66675" y="96298"/>
                    <a:pt x="51721" y="81344"/>
                    <a:pt x="51721" y="62865"/>
                  </a:cubicBezTo>
                  <a:cubicBezTo>
                    <a:pt x="51721" y="44387"/>
                    <a:pt x="66675" y="29432"/>
                    <a:pt x="85153" y="29432"/>
                  </a:cubicBezTo>
                  <a:cubicBezTo>
                    <a:pt x="103632" y="29432"/>
                    <a:pt x="118586" y="44387"/>
                    <a:pt x="118586" y="62865"/>
                  </a:cubicBezTo>
                  <a:cubicBezTo>
                    <a:pt x="118586" y="81344"/>
                    <a:pt x="103632" y="96298"/>
                    <a:pt x="85153" y="96298"/>
                  </a:cubicBezTo>
                  <a:cubicBezTo>
                    <a:pt x="112014" y="96298"/>
                    <a:pt x="134493" y="115443"/>
                    <a:pt x="139732" y="140779"/>
                  </a:cubicBezTo>
                  <a:cubicBezTo>
                    <a:pt x="154210" y="126587"/>
                    <a:pt x="163163" y="106871"/>
                    <a:pt x="163163" y="85154"/>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Malgun Gothic" panose="020B0503020000020004" pitchFamily="34" charset="-127"/>
              </a:endParaRPr>
            </a:p>
          </p:txBody>
        </p:sp>
        <p:sp>
          <p:nvSpPr>
            <p:cNvPr id="63" name="자유형: 도형 369"/>
            <p:cNvSpPr/>
            <p:nvPr/>
          </p:nvSpPr>
          <p:spPr>
            <a:xfrm>
              <a:off x="2788170" y="3568160"/>
              <a:ext cx="342900" cy="390525"/>
            </a:xfrm>
            <a:custGeom>
              <a:avLst/>
              <a:gdLst>
                <a:gd name="connsiteX0" fmla="*/ 330020 w 342900"/>
                <a:gd name="connsiteY0" fmla="*/ 365284 h 390525"/>
                <a:gd name="connsiteX1" fmla="*/ 200194 w 342900"/>
                <a:gd name="connsiteY1" fmla="*/ 365284 h 390525"/>
                <a:gd name="connsiteX2" fmla="*/ 319161 w 342900"/>
                <a:gd name="connsiteY2" fmla="*/ 152781 h 390525"/>
                <a:gd name="connsiteX3" fmla="*/ 174286 w 342900"/>
                <a:gd name="connsiteY3" fmla="*/ 7144 h 390525"/>
                <a:gd name="connsiteX4" fmla="*/ 29411 w 342900"/>
                <a:gd name="connsiteY4" fmla="*/ 152781 h 390525"/>
                <a:gd name="connsiteX5" fmla="*/ 148378 w 342900"/>
                <a:gd name="connsiteY5" fmla="*/ 365284 h 390525"/>
                <a:gd name="connsiteX6" fmla="*/ 18552 w 342900"/>
                <a:gd name="connsiteY6" fmla="*/ 365284 h 390525"/>
                <a:gd name="connsiteX7" fmla="*/ 7218 w 342900"/>
                <a:gd name="connsiteY7" fmla="*/ 375190 h 390525"/>
                <a:gd name="connsiteX8" fmla="*/ 18267 w 342900"/>
                <a:gd name="connsiteY8" fmla="*/ 387572 h 390525"/>
                <a:gd name="connsiteX9" fmla="*/ 330306 w 342900"/>
                <a:gd name="connsiteY9" fmla="*/ 387572 h 390525"/>
                <a:gd name="connsiteX10" fmla="*/ 341355 w 342900"/>
                <a:gd name="connsiteY10" fmla="*/ 375190 h 390525"/>
                <a:gd name="connsiteX11" fmla="*/ 330020 w 342900"/>
                <a:gd name="connsiteY11" fmla="*/ 365284 h 390525"/>
                <a:gd name="connsiteX12" fmla="*/ 73988 w 342900"/>
                <a:gd name="connsiteY12" fmla="*/ 152495 h 390525"/>
                <a:gd name="connsiteX13" fmla="*/ 174286 w 342900"/>
                <a:gd name="connsiteY13" fmla="*/ 52197 h 390525"/>
                <a:gd name="connsiteX14" fmla="*/ 274584 w 342900"/>
                <a:gd name="connsiteY14" fmla="*/ 152495 h 390525"/>
                <a:gd name="connsiteX15" fmla="*/ 174286 w 342900"/>
                <a:gd name="connsiteY15" fmla="*/ 252794 h 390525"/>
                <a:gd name="connsiteX16" fmla="*/ 73988 w 342900"/>
                <a:gd name="connsiteY16" fmla="*/ 152495 h 39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2900" h="390525">
                  <a:moveTo>
                    <a:pt x="330020" y="365284"/>
                  </a:moveTo>
                  <a:lnTo>
                    <a:pt x="200194" y="365284"/>
                  </a:lnTo>
                  <a:cubicBezTo>
                    <a:pt x="237437" y="324612"/>
                    <a:pt x="319161" y="226028"/>
                    <a:pt x="319161" y="152781"/>
                  </a:cubicBezTo>
                  <a:cubicBezTo>
                    <a:pt x="319161" y="72866"/>
                    <a:pt x="254201" y="7144"/>
                    <a:pt x="174286" y="7144"/>
                  </a:cubicBezTo>
                  <a:cubicBezTo>
                    <a:pt x="94371" y="7144"/>
                    <a:pt x="29411" y="72866"/>
                    <a:pt x="29411" y="152781"/>
                  </a:cubicBezTo>
                  <a:cubicBezTo>
                    <a:pt x="29411" y="226028"/>
                    <a:pt x="111231" y="324517"/>
                    <a:pt x="148378" y="365284"/>
                  </a:cubicBezTo>
                  <a:lnTo>
                    <a:pt x="18552" y="365284"/>
                  </a:lnTo>
                  <a:cubicBezTo>
                    <a:pt x="12837" y="365284"/>
                    <a:pt x="7789" y="369475"/>
                    <a:pt x="7218" y="375190"/>
                  </a:cubicBezTo>
                  <a:cubicBezTo>
                    <a:pt x="6456" y="381953"/>
                    <a:pt x="11694" y="387572"/>
                    <a:pt x="18267" y="387572"/>
                  </a:cubicBezTo>
                  <a:lnTo>
                    <a:pt x="330306" y="387572"/>
                  </a:lnTo>
                  <a:cubicBezTo>
                    <a:pt x="336878" y="387572"/>
                    <a:pt x="342117" y="381858"/>
                    <a:pt x="341355" y="375190"/>
                  </a:cubicBezTo>
                  <a:cubicBezTo>
                    <a:pt x="340783" y="369475"/>
                    <a:pt x="335735" y="365284"/>
                    <a:pt x="330020" y="365284"/>
                  </a:cubicBezTo>
                  <a:close/>
                  <a:moveTo>
                    <a:pt x="73988" y="152495"/>
                  </a:moveTo>
                  <a:cubicBezTo>
                    <a:pt x="73988" y="97155"/>
                    <a:pt x="118946" y="52197"/>
                    <a:pt x="174286" y="52197"/>
                  </a:cubicBezTo>
                  <a:cubicBezTo>
                    <a:pt x="229626" y="52197"/>
                    <a:pt x="274584" y="97155"/>
                    <a:pt x="274584" y="152495"/>
                  </a:cubicBezTo>
                  <a:cubicBezTo>
                    <a:pt x="274584" y="208217"/>
                    <a:pt x="228293" y="252794"/>
                    <a:pt x="174286" y="252794"/>
                  </a:cubicBezTo>
                  <a:cubicBezTo>
                    <a:pt x="121327" y="252794"/>
                    <a:pt x="73988" y="209074"/>
                    <a:pt x="73988" y="152495"/>
                  </a:cubicBezTo>
                  <a:close/>
                </a:path>
              </a:pathLst>
            </a:custGeom>
            <a:grpFill/>
            <a:ln w="9525"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ko-KR" altLang="en-US" sz="1800" b="0" i="0" u="none" strike="noStrike" kern="0" cap="none" spc="0" normalizeH="0" baseline="0" noProof="0">
                <a:ln>
                  <a:noFill/>
                </a:ln>
                <a:solidFill>
                  <a:prstClr val="black"/>
                </a:solidFill>
                <a:effectLst/>
                <a:uLnTx/>
                <a:uFillTx/>
                <a:latin typeface="等线" panose="020F0502020204030204"/>
                <a:ea typeface="Malgun Gothic" panose="020B0503020000020004" pitchFamily="34" charset="-127"/>
              </a:endParaRPr>
            </a:p>
          </p:txBody>
        </p:sp>
      </p:grpSp>
      <p:sp>
        <p:nvSpPr>
          <p:cNvPr id="6" name="矩形: 圆角 2"/>
          <p:cNvSpPr/>
          <p:nvPr/>
        </p:nvSpPr>
        <p:spPr>
          <a:xfrm>
            <a:off x="2604770" y="1887220"/>
            <a:ext cx="6257925" cy="2329180"/>
          </a:xfrm>
          <a:prstGeom prst="roundRect">
            <a:avLst>
              <a:gd name="adj" fmla="val 12255"/>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a:bodyPr>
          <a:lstStyle/>
          <a:p>
            <a:pPr marL="0" marR="0" lvl="0" indent="0" algn="ctr" defTabSz="914400" rtl="0" fontAlgn="auto">
              <a:lnSpc>
                <a:spcPts val="2000"/>
              </a:lnSpc>
              <a:spcBef>
                <a:spcPct val="0"/>
              </a:spcBef>
              <a:spcAft>
                <a:spcPts val="0"/>
              </a:spcAft>
              <a:buClrTx/>
              <a:buSzTx/>
              <a:buFontTx/>
              <a:buNone/>
              <a:defRPr/>
            </a:pPr>
            <a:endParaRPr kumimoji="0" lang="zh-CN" altLang="en-US" sz="1050" b="0" i="0" u="none" strike="noStrike" kern="1200" cap="none" spc="0" normalizeH="0" baseline="0" noProof="0" dirty="0">
              <a:ln>
                <a:noFill/>
              </a:ln>
              <a:solidFill>
                <a:srgbClr val="3F3F3F">
                  <a:lumMod val="75000"/>
                  <a:lumOff val="25000"/>
                </a:srgbClr>
              </a:solidFill>
              <a:effectLst/>
              <a:uLnTx/>
              <a:uFillTx/>
              <a:cs typeface="+mn-ea"/>
              <a:sym typeface="+mn-lt"/>
            </a:endParaRPr>
          </a:p>
        </p:txBody>
      </p:sp>
      <p:sp>
        <p:nvSpPr>
          <p:cNvPr id="7" name="矩形: 圆角 2"/>
          <p:cNvSpPr/>
          <p:nvPr/>
        </p:nvSpPr>
        <p:spPr>
          <a:xfrm>
            <a:off x="2524760" y="4999355"/>
            <a:ext cx="6337935" cy="1350645"/>
          </a:xfrm>
          <a:prstGeom prst="roundRect">
            <a:avLst>
              <a:gd name="adj" fmla="val 12255"/>
            </a:avLst>
          </a:prstGeom>
          <a:solidFill>
            <a:schemeClr val="bg2"/>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tIns="1080000" anchor="t" anchorCtr="1">
            <a:normAutofit fontScale="25000" lnSpcReduction="20000"/>
          </a:bodyPr>
          <a:lstStyle/>
          <a:p>
            <a:pPr marL="0" marR="0" lvl="0" indent="0" algn="ctr" defTabSz="914400" rtl="0" fontAlgn="auto">
              <a:lnSpc>
                <a:spcPts val="2000"/>
              </a:lnSpc>
              <a:spcBef>
                <a:spcPct val="0"/>
              </a:spcBef>
              <a:spcAft>
                <a:spcPts val="0"/>
              </a:spcAft>
              <a:buClrTx/>
              <a:buSzTx/>
              <a:buFontTx/>
              <a:buNone/>
              <a:defRPr/>
            </a:pPr>
            <a:endParaRPr kumimoji="0" lang="zh-CN" altLang="en-US" sz="1050" b="0" i="0" u="none" strike="noStrike" kern="1200" cap="none" spc="0" normalizeH="0" baseline="0" noProof="0" dirty="0">
              <a:ln>
                <a:noFill/>
              </a:ln>
              <a:solidFill>
                <a:srgbClr val="3F3F3F">
                  <a:lumMod val="75000"/>
                  <a:lumOff val="25000"/>
                </a:srgbClr>
              </a:solidFill>
              <a:effectLst/>
              <a:uLnTx/>
              <a:uFillTx/>
              <a:cs typeface="+mn-ea"/>
              <a:sym typeface="+mn-lt"/>
            </a:endParaRPr>
          </a:p>
        </p:txBody>
      </p:sp>
      <p:sp>
        <p:nvSpPr>
          <p:cNvPr id="8" name="文本框 7"/>
          <p:cNvSpPr txBox="1"/>
          <p:nvPr/>
        </p:nvSpPr>
        <p:spPr>
          <a:xfrm>
            <a:off x="2867660" y="1825625"/>
            <a:ext cx="5652135" cy="2306955"/>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a:spcBef>
                <a:spcPts val="1200"/>
              </a:spcBef>
            </a:pPr>
            <a:r>
              <a:rPr lang="zh-CN" altLang="en-US" sz="1600" dirty="0"/>
              <a:t>将启元实验室智能微系统平台赋能为孵化器</a:t>
            </a:r>
          </a:p>
          <a:p>
            <a:r>
              <a:rPr lang="zh-CN" altLang="en-US" sz="1600" dirty="0"/>
              <a:t>布局国家重点实验室</a:t>
            </a:r>
          </a:p>
          <a:p>
            <a:r>
              <a:rPr lang="zh-CN" altLang="en-US" sz="1600" dirty="0"/>
              <a:t>与科学城科学设施中</a:t>
            </a:r>
            <a:r>
              <a:rPr lang="zh-CN" altLang="en-US" sz="1600" dirty="0">
                <a:sym typeface="+mn-ea"/>
              </a:rPr>
              <a:t>现有仪器研制平台联动</a:t>
            </a:r>
            <a:endParaRPr lang="zh-CN" altLang="en-US" sz="1600" dirty="0"/>
          </a:p>
          <a:p>
            <a:r>
              <a:rPr lang="zh-CN" altLang="en-US" sz="1600" dirty="0"/>
              <a:t>与国内仪器传感器</a:t>
            </a:r>
            <a:r>
              <a:rPr lang="zh-CN" altLang="en-US" sz="1600" dirty="0">
                <a:sym typeface="+mn-ea"/>
              </a:rPr>
              <a:t>头部企业成立联合创新中心</a:t>
            </a:r>
            <a:endParaRPr lang="zh-CN" altLang="en-US" sz="1600" dirty="0"/>
          </a:p>
          <a:p>
            <a:r>
              <a:rPr lang="zh-CN" altLang="en-US" sz="1600" dirty="0"/>
              <a:t>开展国际技术合作</a:t>
            </a:r>
          </a:p>
          <a:p>
            <a:r>
              <a:rPr lang="zh-CN" altLang="en-US" sz="1600" dirty="0"/>
              <a:t>建立中欧国际</a:t>
            </a:r>
            <a:r>
              <a:rPr lang="zh-CN" altLang="en-US" sz="1600" dirty="0">
                <a:sym typeface="+mn-ea"/>
              </a:rPr>
              <a:t>精密仪器加工中心</a:t>
            </a:r>
            <a:endParaRPr lang="en-US" altLang="zh-CN" b="1" dirty="0">
              <a:solidFill>
                <a:schemeClr val="accent1">
                  <a:lumMod val="75000"/>
                </a:schemeClr>
              </a:solidFill>
            </a:endParaRPr>
          </a:p>
        </p:txBody>
      </p:sp>
      <p:sp>
        <p:nvSpPr>
          <p:cNvPr id="9" name="文本框 8"/>
          <p:cNvSpPr txBox="1"/>
          <p:nvPr/>
        </p:nvSpPr>
        <p:spPr>
          <a:xfrm>
            <a:off x="2867660" y="5032375"/>
            <a:ext cx="5912485" cy="1614805"/>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a:spcBef>
                <a:spcPts val="1200"/>
              </a:spcBef>
            </a:pPr>
            <a:r>
              <a:rPr lang="zh-CN" altLang="en-US" sz="1600" dirty="0"/>
              <a:t>把清华工研院雁栖湖创新中心打造成世界级的科技服务头部企业</a:t>
            </a:r>
          </a:p>
          <a:p>
            <a:r>
              <a:rPr lang="zh-CN" altLang="en-US" sz="1600" dirty="0"/>
              <a:t>聚集隐形冠军企业</a:t>
            </a:r>
          </a:p>
          <a:p>
            <a:endParaRPr lang="en-US" altLang="zh-CN" b="1" dirty="0">
              <a:solidFill>
                <a:schemeClr val="accent1">
                  <a:lumMod val="7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82205" y="443656"/>
            <a:ext cx="436880" cy="436880"/>
            <a:chOff x="2164080" y="579120"/>
            <a:chExt cx="436880" cy="436880"/>
          </a:xfrm>
          <a:solidFill>
            <a:schemeClr val="bg1">
              <a:lumMod val="75000"/>
              <a:alpha val="40000"/>
            </a:schemeClr>
          </a:solidFill>
        </p:grpSpPr>
        <p:sp>
          <p:nvSpPr>
            <p:cNvPr id="5" name="矩形 4"/>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7" name="PA_文本框 1"/>
          <p:cNvSpPr txBox="1"/>
          <p:nvPr>
            <p:custDataLst>
              <p:tags r:id="rId1"/>
            </p:custDataLst>
          </p:nvPr>
        </p:nvSpPr>
        <p:spPr>
          <a:xfrm>
            <a:off x="1097509" y="429276"/>
            <a:ext cx="60960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把高端仪器和传感器产业基地上升为国家战略</a:t>
            </a:r>
          </a:p>
        </p:txBody>
      </p:sp>
      <p:grpSp>
        <p:nvGrpSpPr>
          <p:cNvPr id="13" name="그룹 283"/>
          <p:cNvGrpSpPr/>
          <p:nvPr/>
        </p:nvGrpSpPr>
        <p:grpSpPr>
          <a:xfrm>
            <a:off x="4215844" y="1779657"/>
            <a:ext cx="555889" cy="575026"/>
            <a:chOff x="5446410" y="2899243"/>
            <a:chExt cx="392389" cy="386748"/>
          </a:xfrm>
          <a:solidFill>
            <a:srgbClr val="FAFBFC"/>
          </a:solidFill>
        </p:grpSpPr>
        <p:sp>
          <p:nvSpPr>
            <p:cNvPr id="14" name="자유형: 도형 284"/>
            <p:cNvSpPr/>
            <p:nvPr/>
          </p:nvSpPr>
          <p:spPr>
            <a:xfrm>
              <a:off x="5446410" y="3085966"/>
              <a:ext cx="180975" cy="200025"/>
            </a:xfrm>
            <a:custGeom>
              <a:avLst/>
              <a:gdLst>
                <a:gd name="connsiteX0" fmla="*/ 115229 w 180975"/>
                <a:gd name="connsiteY0" fmla="*/ 135008 h 200025"/>
                <a:gd name="connsiteX1" fmla="*/ 108275 w 180975"/>
                <a:gd name="connsiteY1" fmla="*/ 131198 h 200025"/>
                <a:gd name="connsiteX2" fmla="*/ 89797 w 180975"/>
                <a:gd name="connsiteY2" fmla="*/ 149676 h 200025"/>
                <a:gd name="connsiteX3" fmla="*/ 58269 w 180975"/>
                <a:gd name="connsiteY3" fmla="*/ 149676 h 200025"/>
                <a:gd name="connsiteX4" fmla="*/ 58269 w 180975"/>
                <a:gd name="connsiteY4" fmla="*/ 118148 h 200025"/>
                <a:gd name="connsiteX5" fmla="*/ 116372 w 180975"/>
                <a:gd name="connsiteY5" fmla="*/ 60046 h 200025"/>
                <a:gd name="connsiteX6" fmla="*/ 143518 w 180975"/>
                <a:gd name="connsiteY6" fmla="*/ 56903 h 200025"/>
                <a:gd name="connsiteX7" fmla="*/ 147614 w 180975"/>
                <a:gd name="connsiteY7" fmla="*/ 60046 h 200025"/>
                <a:gd name="connsiteX8" fmla="*/ 147899 w 180975"/>
                <a:gd name="connsiteY8" fmla="*/ 60332 h 200025"/>
                <a:gd name="connsiteX9" fmla="*/ 181523 w 180975"/>
                <a:gd name="connsiteY9" fmla="*/ 26708 h 200025"/>
                <a:gd name="connsiteX10" fmla="*/ 181332 w 180975"/>
                <a:gd name="connsiteY10" fmla="*/ 26518 h 200025"/>
                <a:gd name="connsiteX11" fmla="*/ 162854 w 180975"/>
                <a:gd name="connsiteY11" fmla="*/ 13469 h 200025"/>
                <a:gd name="connsiteX12" fmla="*/ 86654 w 180975"/>
                <a:gd name="connsiteY12" fmla="*/ 26518 h 200025"/>
                <a:gd name="connsiteX13" fmla="*/ 26646 w 180975"/>
                <a:gd name="connsiteY13" fmla="*/ 86525 h 200025"/>
                <a:gd name="connsiteX14" fmla="*/ 26646 w 180975"/>
                <a:gd name="connsiteY14" fmla="*/ 181109 h 200025"/>
                <a:gd name="connsiteX15" fmla="*/ 121229 w 180975"/>
                <a:gd name="connsiteY15" fmla="*/ 181109 h 200025"/>
                <a:gd name="connsiteX16" fmla="*/ 158948 w 180975"/>
                <a:gd name="connsiteY16" fmla="*/ 143390 h 200025"/>
                <a:gd name="connsiteX17" fmla="*/ 115229 w 180975"/>
                <a:gd name="connsiteY17" fmla="*/ 13500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200025">
                  <a:moveTo>
                    <a:pt x="115229" y="135008"/>
                  </a:moveTo>
                  <a:cubicBezTo>
                    <a:pt x="112847" y="133865"/>
                    <a:pt x="110657" y="132626"/>
                    <a:pt x="108275" y="131198"/>
                  </a:cubicBezTo>
                  <a:lnTo>
                    <a:pt x="89797" y="149676"/>
                  </a:lnTo>
                  <a:cubicBezTo>
                    <a:pt x="81129" y="158344"/>
                    <a:pt x="66937" y="158344"/>
                    <a:pt x="58269" y="149676"/>
                  </a:cubicBezTo>
                  <a:cubicBezTo>
                    <a:pt x="49602" y="141008"/>
                    <a:pt x="49602" y="126816"/>
                    <a:pt x="58269" y="118148"/>
                  </a:cubicBezTo>
                  <a:lnTo>
                    <a:pt x="116372" y="60046"/>
                  </a:lnTo>
                  <a:cubicBezTo>
                    <a:pt x="123515" y="52902"/>
                    <a:pt x="135041" y="51378"/>
                    <a:pt x="143518" y="56903"/>
                  </a:cubicBezTo>
                  <a:cubicBezTo>
                    <a:pt x="145137" y="57855"/>
                    <a:pt x="146375" y="58808"/>
                    <a:pt x="147614" y="60046"/>
                  </a:cubicBezTo>
                  <a:cubicBezTo>
                    <a:pt x="147804" y="60236"/>
                    <a:pt x="147804" y="60236"/>
                    <a:pt x="147899" y="60332"/>
                  </a:cubicBezTo>
                  <a:lnTo>
                    <a:pt x="181523" y="26708"/>
                  </a:lnTo>
                  <a:lnTo>
                    <a:pt x="181332" y="26518"/>
                  </a:lnTo>
                  <a:cubicBezTo>
                    <a:pt x="175808" y="20993"/>
                    <a:pt x="169712" y="16707"/>
                    <a:pt x="162854" y="13469"/>
                  </a:cubicBezTo>
                  <a:cubicBezTo>
                    <a:pt x="136755" y="1181"/>
                    <a:pt x="105799" y="7468"/>
                    <a:pt x="86654" y="26518"/>
                  </a:cubicBezTo>
                  <a:lnTo>
                    <a:pt x="26646" y="86525"/>
                  </a:lnTo>
                  <a:cubicBezTo>
                    <a:pt x="643" y="112529"/>
                    <a:pt x="643" y="155105"/>
                    <a:pt x="26646" y="181109"/>
                  </a:cubicBezTo>
                  <a:cubicBezTo>
                    <a:pt x="52649" y="207112"/>
                    <a:pt x="95226" y="207112"/>
                    <a:pt x="121229" y="181109"/>
                  </a:cubicBezTo>
                  <a:lnTo>
                    <a:pt x="158948" y="143390"/>
                  </a:lnTo>
                  <a:cubicBezTo>
                    <a:pt x="144280" y="144437"/>
                    <a:pt x="129326" y="141485"/>
                    <a:pt x="115229" y="135008"/>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AFBFC"/>
                </a:solidFill>
                <a:effectLst/>
                <a:uLnTx/>
                <a:uFillTx/>
                <a:latin typeface="Times New Roman" panose="02020603050405020304"/>
                <a:cs typeface="+mn-cs"/>
              </a:endParaRPr>
            </a:p>
          </p:txBody>
        </p:sp>
        <p:sp>
          <p:nvSpPr>
            <p:cNvPr id="15" name="자유형: 도형 285"/>
            <p:cNvSpPr/>
            <p:nvPr/>
          </p:nvSpPr>
          <p:spPr>
            <a:xfrm>
              <a:off x="5567544" y="3024282"/>
              <a:ext cx="57150" cy="57150"/>
            </a:xfrm>
            <a:custGeom>
              <a:avLst/>
              <a:gdLst>
                <a:gd name="connsiteX0" fmla="*/ 51245 w 57150"/>
                <a:gd name="connsiteY0" fmla="*/ 55054 h 57150"/>
                <a:gd name="connsiteX1" fmla="*/ 58198 w 57150"/>
                <a:gd name="connsiteY1" fmla="*/ 58865 h 57150"/>
                <a:gd name="connsiteX2" fmla="*/ 58960 w 57150"/>
                <a:gd name="connsiteY2" fmla="*/ 58103 h 57150"/>
                <a:gd name="connsiteX3" fmla="*/ 55340 w 57150"/>
                <a:gd name="connsiteY3" fmla="*/ 51625 h 57150"/>
                <a:gd name="connsiteX4" fmla="*/ 46863 w 57150"/>
                <a:gd name="connsiteY4" fmla="*/ 7144 h 57150"/>
                <a:gd name="connsiteX5" fmla="*/ 7144 w 57150"/>
                <a:gd name="connsiteY5" fmla="*/ 46863 h 57150"/>
                <a:gd name="connsiteX6" fmla="*/ 51245 w 57150"/>
                <a:gd name="connsiteY6" fmla="*/ 550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51245" y="55054"/>
                  </a:moveTo>
                  <a:cubicBezTo>
                    <a:pt x="53626" y="56198"/>
                    <a:pt x="55817" y="57436"/>
                    <a:pt x="58198" y="58865"/>
                  </a:cubicBezTo>
                  <a:lnTo>
                    <a:pt x="58960" y="58103"/>
                  </a:lnTo>
                  <a:cubicBezTo>
                    <a:pt x="57721" y="56198"/>
                    <a:pt x="56388" y="54007"/>
                    <a:pt x="55340" y="51625"/>
                  </a:cubicBezTo>
                  <a:cubicBezTo>
                    <a:pt x="48578" y="37243"/>
                    <a:pt x="45529" y="22003"/>
                    <a:pt x="46863" y="7144"/>
                  </a:cubicBezTo>
                  <a:lnTo>
                    <a:pt x="7144" y="46863"/>
                  </a:lnTo>
                  <a:cubicBezTo>
                    <a:pt x="22003" y="45815"/>
                    <a:pt x="37052" y="48482"/>
                    <a:pt x="51245" y="55054"/>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AFBFC"/>
                </a:solidFill>
                <a:effectLst/>
                <a:uLnTx/>
                <a:uFillTx/>
                <a:latin typeface="Times New Roman" panose="02020603050405020304"/>
                <a:cs typeface="+mn-cs"/>
              </a:endParaRPr>
            </a:p>
          </p:txBody>
        </p:sp>
        <p:sp>
          <p:nvSpPr>
            <p:cNvPr id="16" name="자유형: 도형 286"/>
            <p:cNvSpPr/>
            <p:nvPr/>
          </p:nvSpPr>
          <p:spPr>
            <a:xfrm>
              <a:off x="5629249" y="2899243"/>
              <a:ext cx="209550" cy="190500"/>
            </a:xfrm>
            <a:custGeom>
              <a:avLst/>
              <a:gdLst>
                <a:gd name="connsiteX0" fmla="*/ 185279 w 209550"/>
                <a:gd name="connsiteY0" fmla="*/ 26646 h 190500"/>
                <a:gd name="connsiteX1" fmla="*/ 90696 w 209550"/>
                <a:gd name="connsiteY1" fmla="*/ 26646 h 190500"/>
                <a:gd name="connsiteX2" fmla="*/ 26783 w 209550"/>
                <a:gd name="connsiteY2" fmla="*/ 90559 h 190500"/>
                <a:gd name="connsiteX3" fmla="*/ 13733 w 209550"/>
                <a:gd name="connsiteY3" fmla="*/ 166759 h 190500"/>
                <a:gd name="connsiteX4" fmla="*/ 26783 w 209550"/>
                <a:gd name="connsiteY4" fmla="*/ 185238 h 190500"/>
                <a:gd name="connsiteX5" fmla="*/ 60406 w 209550"/>
                <a:gd name="connsiteY5" fmla="*/ 151614 h 190500"/>
                <a:gd name="connsiteX6" fmla="*/ 60215 w 209550"/>
                <a:gd name="connsiteY6" fmla="*/ 120277 h 190500"/>
                <a:gd name="connsiteX7" fmla="*/ 122223 w 209550"/>
                <a:gd name="connsiteY7" fmla="*/ 58269 h 190500"/>
                <a:gd name="connsiteX8" fmla="*/ 153751 w 209550"/>
                <a:gd name="connsiteY8" fmla="*/ 58269 h 190500"/>
                <a:gd name="connsiteX9" fmla="*/ 152227 w 209550"/>
                <a:gd name="connsiteY9" fmla="*/ 91321 h 190500"/>
                <a:gd name="connsiteX10" fmla="*/ 133653 w 209550"/>
                <a:gd name="connsiteY10" fmla="*/ 109895 h 190500"/>
                <a:gd name="connsiteX11" fmla="*/ 137558 w 209550"/>
                <a:gd name="connsiteY11" fmla="*/ 117610 h 190500"/>
                <a:gd name="connsiteX12" fmla="*/ 145940 w 209550"/>
                <a:gd name="connsiteY12" fmla="*/ 160663 h 190500"/>
                <a:gd name="connsiteX13" fmla="*/ 185279 w 209550"/>
                <a:gd name="connsiteY13" fmla="*/ 121325 h 190500"/>
                <a:gd name="connsiteX14" fmla="*/ 185279 w 209550"/>
                <a:gd name="connsiteY14" fmla="*/ 2664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90500">
                  <a:moveTo>
                    <a:pt x="185279" y="26646"/>
                  </a:moveTo>
                  <a:cubicBezTo>
                    <a:pt x="159275" y="643"/>
                    <a:pt x="116699" y="643"/>
                    <a:pt x="90696" y="26646"/>
                  </a:cubicBezTo>
                  <a:lnTo>
                    <a:pt x="26783" y="90559"/>
                  </a:lnTo>
                  <a:cubicBezTo>
                    <a:pt x="7161" y="110180"/>
                    <a:pt x="1160" y="140565"/>
                    <a:pt x="13733" y="166759"/>
                  </a:cubicBezTo>
                  <a:cubicBezTo>
                    <a:pt x="17067" y="173522"/>
                    <a:pt x="21258" y="179713"/>
                    <a:pt x="26783" y="185238"/>
                  </a:cubicBezTo>
                  <a:lnTo>
                    <a:pt x="60406" y="151614"/>
                  </a:lnTo>
                  <a:cubicBezTo>
                    <a:pt x="51929" y="143137"/>
                    <a:pt x="51167" y="129326"/>
                    <a:pt x="60215" y="120277"/>
                  </a:cubicBezTo>
                  <a:lnTo>
                    <a:pt x="122223" y="58269"/>
                  </a:lnTo>
                  <a:cubicBezTo>
                    <a:pt x="130891" y="49601"/>
                    <a:pt x="145083" y="49601"/>
                    <a:pt x="153751" y="58269"/>
                  </a:cubicBezTo>
                  <a:cubicBezTo>
                    <a:pt x="162418" y="66937"/>
                    <a:pt x="160895" y="82653"/>
                    <a:pt x="152227" y="91321"/>
                  </a:cubicBezTo>
                  <a:lnTo>
                    <a:pt x="133653" y="109895"/>
                  </a:lnTo>
                  <a:cubicBezTo>
                    <a:pt x="135272" y="112371"/>
                    <a:pt x="136511" y="114943"/>
                    <a:pt x="137558" y="117610"/>
                  </a:cubicBezTo>
                  <a:cubicBezTo>
                    <a:pt x="144226" y="130850"/>
                    <a:pt x="146893" y="145804"/>
                    <a:pt x="145940" y="160663"/>
                  </a:cubicBezTo>
                  <a:lnTo>
                    <a:pt x="185279" y="121325"/>
                  </a:lnTo>
                  <a:cubicBezTo>
                    <a:pt x="211282" y="95226"/>
                    <a:pt x="211282" y="52650"/>
                    <a:pt x="185279" y="26646"/>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AFBFC"/>
                </a:solidFill>
                <a:effectLst/>
                <a:uLnTx/>
                <a:uFillTx/>
                <a:latin typeface="Times New Roman" panose="02020603050405020304"/>
                <a:cs typeface="+mn-cs"/>
              </a:endParaRPr>
            </a:p>
          </p:txBody>
        </p:sp>
        <p:sp>
          <p:nvSpPr>
            <p:cNvPr id="17" name="자유형: 도형 287"/>
            <p:cNvSpPr/>
            <p:nvPr/>
          </p:nvSpPr>
          <p:spPr>
            <a:xfrm>
              <a:off x="5545541" y="2999898"/>
              <a:ext cx="209550" cy="209550"/>
            </a:xfrm>
            <a:custGeom>
              <a:avLst/>
              <a:gdLst>
                <a:gd name="connsiteX0" fmla="*/ 200787 w 209550"/>
                <a:gd name="connsiteY0" fmla="*/ 25717 h 209550"/>
                <a:gd name="connsiteX1" fmla="*/ 187833 w 209550"/>
                <a:gd name="connsiteY1" fmla="*/ 7144 h 209550"/>
                <a:gd name="connsiteX2" fmla="*/ 154210 w 209550"/>
                <a:gd name="connsiteY2" fmla="*/ 40767 h 209550"/>
                <a:gd name="connsiteX3" fmla="*/ 154400 w 209550"/>
                <a:gd name="connsiteY3" fmla="*/ 72104 h 209550"/>
                <a:gd name="connsiteX4" fmla="*/ 70199 w 209550"/>
                <a:gd name="connsiteY4" fmla="*/ 156305 h 209550"/>
                <a:gd name="connsiteX5" fmla="*/ 55245 w 209550"/>
                <a:gd name="connsiteY5" fmla="*/ 162782 h 209550"/>
                <a:gd name="connsiteX6" fmla="*/ 53816 w 209550"/>
                <a:gd name="connsiteY6" fmla="*/ 162592 h 209550"/>
                <a:gd name="connsiteX7" fmla="*/ 38957 w 209550"/>
                <a:gd name="connsiteY7" fmla="*/ 156305 h 209550"/>
                <a:gd name="connsiteX8" fmla="*/ 7144 w 209550"/>
                <a:gd name="connsiteY8" fmla="*/ 187833 h 209550"/>
                <a:gd name="connsiteX9" fmla="*/ 15812 w 209550"/>
                <a:gd name="connsiteY9" fmla="*/ 195263 h 209550"/>
                <a:gd name="connsiteX10" fmla="*/ 101727 w 209550"/>
                <a:gd name="connsiteY10" fmla="*/ 187833 h 209550"/>
                <a:gd name="connsiteX11" fmla="*/ 187833 w 209550"/>
                <a:gd name="connsiteY11" fmla="*/ 101727 h 209550"/>
                <a:gd name="connsiteX12" fmla="*/ 200787 w 209550"/>
                <a:gd name="connsiteY12" fmla="*/ 2571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09550">
                  <a:moveTo>
                    <a:pt x="200787" y="25717"/>
                  </a:moveTo>
                  <a:cubicBezTo>
                    <a:pt x="197929" y="19050"/>
                    <a:pt x="193358" y="12668"/>
                    <a:pt x="187833" y="7144"/>
                  </a:cubicBezTo>
                  <a:lnTo>
                    <a:pt x="154210" y="40767"/>
                  </a:lnTo>
                  <a:cubicBezTo>
                    <a:pt x="162973" y="49530"/>
                    <a:pt x="162973" y="63532"/>
                    <a:pt x="154400" y="72104"/>
                  </a:cubicBezTo>
                  <a:lnTo>
                    <a:pt x="70199" y="156305"/>
                  </a:lnTo>
                  <a:cubicBezTo>
                    <a:pt x="66294" y="160211"/>
                    <a:pt x="60770" y="162592"/>
                    <a:pt x="55245" y="162782"/>
                  </a:cubicBezTo>
                  <a:cubicBezTo>
                    <a:pt x="54769" y="162973"/>
                    <a:pt x="54293" y="162782"/>
                    <a:pt x="53816" y="162592"/>
                  </a:cubicBezTo>
                  <a:cubicBezTo>
                    <a:pt x="48292" y="162782"/>
                    <a:pt x="42958" y="160211"/>
                    <a:pt x="38957" y="156305"/>
                  </a:cubicBezTo>
                  <a:lnTo>
                    <a:pt x="7144" y="187833"/>
                  </a:lnTo>
                  <a:cubicBezTo>
                    <a:pt x="10001" y="190691"/>
                    <a:pt x="12668" y="193072"/>
                    <a:pt x="15812" y="195263"/>
                  </a:cubicBezTo>
                  <a:cubicBezTo>
                    <a:pt x="42005" y="213550"/>
                    <a:pt x="77914" y="211741"/>
                    <a:pt x="101727" y="187833"/>
                  </a:cubicBezTo>
                  <a:lnTo>
                    <a:pt x="187833" y="101727"/>
                  </a:lnTo>
                  <a:cubicBezTo>
                    <a:pt x="207169" y="82391"/>
                    <a:pt x="213551" y="51625"/>
                    <a:pt x="200787" y="25717"/>
                  </a:cubicBezTo>
                  <a:close/>
                </a:path>
              </a:pathLst>
            </a:custGeom>
            <a:grpFill/>
            <a:ln w="9525" cap="flat">
              <a:noFill/>
              <a:prstDash val="solid"/>
              <a:miter/>
            </a:ln>
          </p:spPr>
          <p:txBody>
            <a:bodyPr rtlCol="0" anchor="ctr"/>
            <a:lstStyle/>
            <a:p>
              <a:pPr marL="0" marR="0" lvl="0" indent="0" algn="l" defTabSz="914400" rtl="0" eaLnBrk="1" fontAlgn="auto" latinLnBrk="1" hangingPunct="1">
                <a:lnSpc>
                  <a:spcPct val="100000"/>
                </a:lnSpc>
                <a:spcBef>
                  <a:spcPts val="0"/>
                </a:spcBef>
                <a:spcAft>
                  <a:spcPts val="0"/>
                </a:spcAft>
                <a:buClrTx/>
                <a:buSzTx/>
                <a:buFontTx/>
                <a:buNone/>
                <a:defRPr/>
              </a:pPr>
              <a:endParaRPr kumimoji="0" lang="ko-KR" altLang="en-US" sz="1800" b="0" i="0" u="none" strike="noStrike" kern="1200" cap="none" spc="0" normalizeH="0" baseline="0" noProof="0">
                <a:ln>
                  <a:noFill/>
                </a:ln>
                <a:solidFill>
                  <a:srgbClr val="FAFBFC"/>
                </a:solidFill>
                <a:effectLst/>
                <a:uLnTx/>
                <a:uFillTx/>
                <a:latin typeface="Times New Roman" panose="02020603050405020304"/>
                <a:cs typeface="+mn-cs"/>
              </a:endParaRPr>
            </a:p>
          </p:txBody>
        </p:sp>
      </p:grpSp>
      <p:sp>
        <p:nvSpPr>
          <p:cNvPr id="21" name="矩形 20"/>
          <p:cNvSpPr/>
          <p:nvPr/>
        </p:nvSpPr>
        <p:spPr>
          <a:xfrm>
            <a:off x="6109659" y="2380776"/>
            <a:ext cx="75981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01</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2" name="矩形 21"/>
          <p:cNvSpPr/>
          <p:nvPr/>
        </p:nvSpPr>
        <p:spPr>
          <a:xfrm>
            <a:off x="6039201" y="5069730"/>
            <a:ext cx="900726"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02</a:t>
            </a:r>
            <a:endParaRPr kumimoji="0" lang="zh-CN" altLang="en-US" sz="36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 name="文本框 1"/>
          <p:cNvSpPr txBox="1"/>
          <p:nvPr/>
        </p:nvSpPr>
        <p:spPr>
          <a:xfrm>
            <a:off x="7919513" y="3111256"/>
            <a:ext cx="3040648" cy="1906905"/>
          </a:xfrm>
          <a:prstGeom prst="rect">
            <a:avLst/>
          </a:prstGeom>
          <a:noFill/>
        </p:spPr>
        <p:txBody>
          <a:bodyPr wrap="square">
            <a:spAutoFit/>
          </a:bodyPr>
          <a:lstStyle>
            <a:defPPr>
              <a:defRPr lang="zh-CN"/>
            </a:defPPr>
            <a:lvl1pPr indent="0" defTabSz="457200">
              <a:lnSpc>
                <a:spcPct val="150000"/>
              </a:lnSpc>
              <a:buFont typeface="Wingdings" panose="05000000000000000000" pitchFamily="2" charset="2"/>
              <a:buNone/>
              <a:defRPr sz="2000" b="1">
                <a:latin typeface="微软雅黑" panose="020B0503020204020204" charset="-122"/>
                <a:ea typeface="微软雅黑" panose="020B0503020204020204" charset="-122"/>
                <a:cs typeface="Arial" panose="020B0604020202020204" pitchFamily="34" charset="0"/>
              </a:defRPr>
            </a:lvl1pPr>
          </a:lstStyle>
          <a:p>
            <a:pPr algn="ctr"/>
            <a:r>
              <a:rPr lang="zh-CN" altLang="en-US" sz="2400" dirty="0">
                <a:solidFill>
                  <a:schemeClr val="tx2">
                    <a:lumMod val="50000"/>
                  </a:schemeClr>
                </a:solidFill>
              </a:rPr>
              <a:t>打造国际技术转移</a:t>
            </a:r>
          </a:p>
          <a:p>
            <a:pPr algn="ctr"/>
            <a:r>
              <a:rPr lang="zh-CN" altLang="en-US" sz="2400" dirty="0">
                <a:solidFill>
                  <a:schemeClr val="tx2">
                    <a:lumMod val="50000"/>
                  </a:schemeClr>
                </a:solidFill>
              </a:rPr>
              <a:t>转化示范区</a:t>
            </a:r>
          </a:p>
          <a:p>
            <a:pPr marL="285750" indent="-285750">
              <a:spcBef>
                <a:spcPts val="1200"/>
              </a:spcBef>
              <a:buFont typeface="Wingdings" panose="05000000000000000000" pitchFamily="2" charset="2"/>
              <a:buChar char="u"/>
            </a:pPr>
            <a:endParaRPr lang="zh-CN" altLang="en-US" sz="2400" b="0" dirty="0">
              <a:solidFill>
                <a:schemeClr val="tx2">
                  <a:lumMod val="50000"/>
                </a:schemeClr>
              </a:solidFill>
            </a:endParaRPr>
          </a:p>
        </p:txBody>
      </p:sp>
      <p:sp>
        <p:nvSpPr>
          <p:cNvPr id="23" name="文本框 22"/>
          <p:cNvSpPr txBox="1"/>
          <p:nvPr/>
        </p:nvSpPr>
        <p:spPr>
          <a:xfrm>
            <a:off x="4759960" y="3111500"/>
            <a:ext cx="2700020" cy="2461260"/>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marL="0" indent="0" algn="ctr">
              <a:buNone/>
            </a:pPr>
            <a:r>
              <a:rPr lang="zh-CN" altLang="en-US" sz="2400" b="1" dirty="0">
                <a:solidFill>
                  <a:schemeClr val="accent1">
                    <a:lumMod val="50000"/>
                  </a:schemeClr>
                </a:solidFill>
              </a:rPr>
              <a:t>打造具有国际市场竞争力的仪器和传感器产业示范区</a:t>
            </a:r>
          </a:p>
          <a:p>
            <a:pPr algn="ctr">
              <a:spcBef>
                <a:spcPts val="1200"/>
              </a:spcBef>
            </a:pPr>
            <a:endParaRPr lang="zh-CN" altLang="en-US" sz="2400" b="1" dirty="0">
              <a:solidFill>
                <a:schemeClr val="accent1">
                  <a:lumMod val="50000"/>
                </a:schemeClr>
              </a:solidFill>
            </a:endParaRPr>
          </a:p>
        </p:txBody>
      </p:sp>
      <p:sp>
        <p:nvSpPr>
          <p:cNvPr id="38" name="矩形: 圆角 37"/>
          <p:cNvSpPr/>
          <p:nvPr/>
        </p:nvSpPr>
        <p:spPr>
          <a:xfrm>
            <a:off x="1065945" y="1930806"/>
            <a:ext cx="10087428" cy="3890020"/>
          </a:xfrm>
          <a:prstGeom prst="roundRect">
            <a:avLst>
              <a:gd name="adj" fmla="val 9599"/>
            </a:avLst>
          </a:prstGeom>
          <a:noFill/>
          <a:ln w="190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39" name="组合 38"/>
          <p:cNvGrpSpPr/>
          <p:nvPr/>
        </p:nvGrpSpPr>
        <p:grpSpPr>
          <a:xfrm>
            <a:off x="2147222" y="1399403"/>
            <a:ext cx="1088572" cy="972457"/>
            <a:chOff x="653139" y="2225972"/>
            <a:chExt cx="1088572" cy="972457"/>
          </a:xfrm>
        </p:grpSpPr>
        <p:sp>
          <p:nvSpPr>
            <p:cNvPr id="53" name="泪滴形 52"/>
            <p:cNvSpPr/>
            <p:nvPr/>
          </p:nvSpPr>
          <p:spPr>
            <a:xfrm rot="8121580">
              <a:off x="715456" y="2225972"/>
              <a:ext cx="972457" cy="972457"/>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4" name="椭圆 53"/>
            <p:cNvSpPr/>
            <p:nvPr/>
          </p:nvSpPr>
          <p:spPr>
            <a:xfrm>
              <a:off x="758525" y="2281326"/>
              <a:ext cx="879777" cy="87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5" name="文本框 54"/>
            <p:cNvSpPr txBox="1"/>
            <p:nvPr/>
          </p:nvSpPr>
          <p:spPr>
            <a:xfrm>
              <a:off x="653139" y="2358257"/>
              <a:ext cx="1088572" cy="707886"/>
            </a:xfrm>
            <a:prstGeom prst="rect">
              <a:avLst/>
            </a:prstGeom>
            <a:noFill/>
          </p:spPr>
          <p:txBody>
            <a:bodyPr wrap="square" rtlCol="0">
              <a:spAutoFit/>
            </a:bodyPr>
            <a:lstStyle/>
            <a:p>
              <a:pPr algn="ctr"/>
              <a:r>
                <a:rPr lang="en-US" altLang="zh-CN" sz="4000" dirty="0">
                  <a:solidFill>
                    <a:schemeClr val="tx1">
                      <a:lumMod val="75000"/>
                      <a:lumOff val="25000"/>
                    </a:schemeClr>
                  </a:solidFill>
                  <a:cs typeface="+mn-ea"/>
                  <a:sym typeface="+mn-lt"/>
                </a:rPr>
                <a:t>1</a:t>
              </a:r>
              <a:endParaRPr lang="zh-CN" altLang="en-US" sz="4000" dirty="0">
                <a:solidFill>
                  <a:schemeClr val="tx1">
                    <a:lumMod val="75000"/>
                    <a:lumOff val="25000"/>
                  </a:schemeClr>
                </a:solidFill>
                <a:cs typeface="+mn-ea"/>
                <a:sym typeface="+mn-lt"/>
              </a:endParaRPr>
            </a:p>
          </p:txBody>
        </p:sp>
      </p:grpSp>
      <p:grpSp>
        <p:nvGrpSpPr>
          <p:cNvPr id="40" name="组合 39"/>
          <p:cNvGrpSpPr/>
          <p:nvPr/>
        </p:nvGrpSpPr>
        <p:grpSpPr>
          <a:xfrm>
            <a:off x="5560216" y="1408319"/>
            <a:ext cx="1088572" cy="972457"/>
            <a:chOff x="3714156" y="2225972"/>
            <a:chExt cx="1088572" cy="972457"/>
          </a:xfrm>
        </p:grpSpPr>
        <p:sp>
          <p:nvSpPr>
            <p:cNvPr id="50" name="泪滴形 49"/>
            <p:cNvSpPr/>
            <p:nvPr/>
          </p:nvSpPr>
          <p:spPr>
            <a:xfrm rot="8121580">
              <a:off x="3772215" y="2225972"/>
              <a:ext cx="972457" cy="972457"/>
            </a:xfrm>
            <a:prstGeom prst="teardrop">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1" name="椭圆 50"/>
            <p:cNvSpPr/>
            <p:nvPr/>
          </p:nvSpPr>
          <p:spPr>
            <a:xfrm>
              <a:off x="3818554" y="2263397"/>
              <a:ext cx="879777" cy="87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2" name="文本框 51"/>
            <p:cNvSpPr txBox="1"/>
            <p:nvPr/>
          </p:nvSpPr>
          <p:spPr>
            <a:xfrm>
              <a:off x="3714156" y="2358257"/>
              <a:ext cx="1088572" cy="707886"/>
            </a:xfrm>
            <a:prstGeom prst="rect">
              <a:avLst/>
            </a:prstGeom>
            <a:noFill/>
          </p:spPr>
          <p:txBody>
            <a:bodyPr wrap="square" rtlCol="0">
              <a:spAutoFit/>
            </a:bodyPr>
            <a:lstStyle/>
            <a:p>
              <a:pPr algn="ctr"/>
              <a:r>
                <a:rPr lang="en-US" altLang="zh-CN" sz="4000" dirty="0">
                  <a:solidFill>
                    <a:schemeClr val="tx1">
                      <a:lumMod val="75000"/>
                      <a:lumOff val="25000"/>
                    </a:schemeClr>
                  </a:solidFill>
                  <a:cs typeface="+mn-ea"/>
                  <a:sym typeface="+mn-lt"/>
                </a:rPr>
                <a:t>2</a:t>
              </a:r>
              <a:endParaRPr lang="zh-CN" altLang="en-US" sz="4000" dirty="0">
                <a:solidFill>
                  <a:schemeClr val="tx1">
                    <a:lumMod val="75000"/>
                    <a:lumOff val="25000"/>
                  </a:schemeClr>
                </a:solidFill>
                <a:cs typeface="+mn-ea"/>
                <a:sym typeface="+mn-lt"/>
              </a:endParaRPr>
            </a:p>
          </p:txBody>
        </p:sp>
      </p:grpSp>
      <p:cxnSp>
        <p:nvCxnSpPr>
          <p:cNvPr id="45" name="直接连接符 44"/>
          <p:cNvCxnSpPr/>
          <p:nvPr/>
        </p:nvCxnSpPr>
        <p:spPr>
          <a:xfrm>
            <a:off x="7726301" y="2840880"/>
            <a:ext cx="0" cy="2228850"/>
          </a:xfrm>
          <a:prstGeom prst="line">
            <a:avLst/>
          </a:prstGeom>
        </p:spPr>
        <p:style>
          <a:lnRef idx="1">
            <a:schemeClr val="dk1"/>
          </a:lnRef>
          <a:fillRef idx="0">
            <a:schemeClr val="dk1"/>
          </a:fillRef>
          <a:effectRef idx="0">
            <a:schemeClr val="dk1"/>
          </a:effectRef>
          <a:fontRef idx="minor">
            <a:schemeClr val="tx1"/>
          </a:fontRef>
        </p:style>
      </p:cxnSp>
      <p:sp>
        <p:nvSpPr>
          <p:cNvPr id="56" name="等腰三角形 55"/>
          <p:cNvSpPr/>
          <p:nvPr/>
        </p:nvSpPr>
        <p:spPr>
          <a:xfrm rot="5400000">
            <a:off x="4274933" y="1885017"/>
            <a:ext cx="189905" cy="885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grpSp>
        <p:nvGrpSpPr>
          <p:cNvPr id="57" name="组合 56"/>
          <p:cNvGrpSpPr/>
          <p:nvPr/>
        </p:nvGrpSpPr>
        <p:grpSpPr>
          <a:xfrm>
            <a:off x="8895551" y="1443831"/>
            <a:ext cx="1088572" cy="972457"/>
            <a:chOff x="3714156" y="2225972"/>
            <a:chExt cx="1088572" cy="972457"/>
          </a:xfrm>
        </p:grpSpPr>
        <p:sp>
          <p:nvSpPr>
            <p:cNvPr id="58" name="泪滴形 57"/>
            <p:cNvSpPr/>
            <p:nvPr/>
          </p:nvSpPr>
          <p:spPr>
            <a:xfrm rot="8121580">
              <a:off x="3772215" y="2225972"/>
              <a:ext cx="972457" cy="972457"/>
            </a:xfrm>
            <a:prstGeom prst="teardrop">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9" name="椭圆 58"/>
            <p:cNvSpPr/>
            <p:nvPr/>
          </p:nvSpPr>
          <p:spPr>
            <a:xfrm>
              <a:off x="3818554" y="2263397"/>
              <a:ext cx="879777" cy="8797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0" name="文本框 59"/>
            <p:cNvSpPr txBox="1"/>
            <p:nvPr/>
          </p:nvSpPr>
          <p:spPr>
            <a:xfrm>
              <a:off x="3714156" y="2358257"/>
              <a:ext cx="1088572" cy="707886"/>
            </a:xfrm>
            <a:prstGeom prst="rect">
              <a:avLst/>
            </a:prstGeom>
            <a:noFill/>
          </p:spPr>
          <p:txBody>
            <a:bodyPr wrap="square" rtlCol="0">
              <a:spAutoFit/>
            </a:bodyPr>
            <a:lstStyle/>
            <a:p>
              <a:pPr algn="ctr"/>
              <a:r>
                <a:rPr lang="en-US" altLang="zh-CN" sz="4000" dirty="0">
                  <a:solidFill>
                    <a:schemeClr val="tx1">
                      <a:lumMod val="75000"/>
                      <a:lumOff val="25000"/>
                    </a:schemeClr>
                  </a:solidFill>
                  <a:cs typeface="+mn-ea"/>
                  <a:sym typeface="+mn-lt"/>
                </a:rPr>
                <a:t>3</a:t>
              </a:r>
              <a:endParaRPr lang="zh-CN" altLang="en-US" sz="4000" dirty="0">
                <a:solidFill>
                  <a:schemeClr val="tx1">
                    <a:lumMod val="75000"/>
                    <a:lumOff val="25000"/>
                  </a:schemeClr>
                </a:solidFill>
                <a:cs typeface="+mn-ea"/>
                <a:sym typeface="+mn-lt"/>
              </a:endParaRPr>
            </a:p>
          </p:txBody>
        </p:sp>
      </p:grpSp>
      <p:sp>
        <p:nvSpPr>
          <p:cNvPr id="61" name="等腰三角形 60"/>
          <p:cNvSpPr/>
          <p:nvPr/>
        </p:nvSpPr>
        <p:spPr>
          <a:xfrm rot="5400000">
            <a:off x="7631348" y="1875350"/>
            <a:ext cx="189905" cy="885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cxnSp>
        <p:nvCxnSpPr>
          <p:cNvPr id="62" name="直接连接符 61"/>
          <p:cNvCxnSpPr/>
          <p:nvPr/>
        </p:nvCxnSpPr>
        <p:spPr>
          <a:xfrm>
            <a:off x="4387452" y="2840880"/>
            <a:ext cx="0" cy="2228850"/>
          </a:xfrm>
          <a:prstGeom prst="line">
            <a:avLst/>
          </a:prstGeom>
        </p:spPr>
        <p:style>
          <a:lnRef idx="1">
            <a:schemeClr val="dk1"/>
          </a:lnRef>
          <a:fillRef idx="0">
            <a:schemeClr val="dk1"/>
          </a:fillRef>
          <a:effectRef idx="0">
            <a:schemeClr val="dk1"/>
          </a:effectRef>
          <a:fontRef idx="minor">
            <a:schemeClr val="tx1"/>
          </a:fontRef>
        </p:style>
      </p:cxnSp>
      <p:sp>
        <p:nvSpPr>
          <p:cNvPr id="63" name="文本框 62"/>
          <p:cNvSpPr txBox="1"/>
          <p:nvPr/>
        </p:nvSpPr>
        <p:spPr>
          <a:xfrm>
            <a:off x="1219415" y="3111561"/>
            <a:ext cx="3144152" cy="2276475"/>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marL="0" indent="0" algn="ctr">
              <a:buNone/>
            </a:pPr>
            <a:r>
              <a:rPr lang="zh-CN" altLang="en-US" sz="2400" b="1" dirty="0">
                <a:solidFill>
                  <a:schemeClr val="accent1">
                    <a:lumMod val="75000"/>
                  </a:schemeClr>
                </a:solidFill>
              </a:rPr>
              <a:t>打造全域应用场景</a:t>
            </a:r>
          </a:p>
          <a:p>
            <a:pPr marL="0" indent="0" algn="ctr">
              <a:buNone/>
            </a:pPr>
            <a:r>
              <a:rPr lang="zh-CN" altLang="en-US" sz="2400" b="1" dirty="0">
                <a:solidFill>
                  <a:schemeClr val="accent1">
                    <a:lumMod val="75000"/>
                  </a:schemeClr>
                </a:solidFill>
              </a:rPr>
              <a:t>示范区</a:t>
            </a:r>
          </a:p>
          <a:p>
            <a:pPr>
              <a:spcBef>
                <a:spcPts val="1200"/>
              </a:spcBef>
            </a:pPr>
            <a:endParaRPr lang="zh-CN" altLang="en-US" sz="2000" dirty="0"/>
          </a:p>
          <a:p>
            <a:pPr marL="0" indent="0" algn="ctr">
              <a:buNone/>
            </a:pPr>
            <a:endParaRPr lang="zh-CN" altLang="en-US" sz="2000" b="1" dirty="0">
              <a:solidFill>
                <a:schemeClr val="accent1">
                  <a:lumMod val="7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心形 145"/>
          <p:cNvSpPr/>
          <p:nvPr/>
        </p:nvSpPr>
        <p:spPr>
          <a:xfrm>
            <a:off x="11195520" y="3313766"/>
            <a:ext cx="823786" cy="823338"/>
          </a:xfrm>
          <a:prstGeom prst="hear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382205" y="443656"/>
            <a:ext cx="436880" cy="436880"/>
            <a:chOff x="2164080" y="579120"/>
            <a:chExt cx="436880" cy="436880"/>
          </a:xfrm>
          <a:solidFill>
            <a:schemeClr val="bg1">
              <a:lumMod val="75000"/>
              <a:alpha val="40000"/>
            </a:schemeClr>
          </a:solidFill>
        </p:grpSpPr>
        <p:sp>
          <p:nvSpPr>
            <p:cNvPr id="5" name="矩形 4"/>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7" name="PA_文本框 1"/>
          <p:cNvSpPr txBox="1"/>
          <p:nvPr>
            <p:custDataLst>
              <p:tags r:id="rId1"/>
            </p:custDataLst>
          </p:nvPr>
        </p:nvSpPr>
        <p:spPr>
          <a:xfrm>
            <a:off x="1097509" y="429276"/>
            <a:ext cx="24384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前期工作开展情况</a:t>
            </a:r>
          </a:p>
        </p:txBody>
      </p:sp>
      <p:cxnSp>
        <p:nvCxnSpPr>
          <p:cNvPr id="8" name="直接连接符 7"/>
          <p:cNvCxnSpPr/>
          <p:nvPr/>
        </p:nvCxnSpPr>
        <p:spPr>
          <a:xfrm flipV="1">
            <a:off x="1307473" y="2735569"/>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H="1" flipV="1">
            <a:off x="2539136" y="2758158"/>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4207192" y="2738779"/>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flipV="1">
            <a:off x="5453343" y="2735570"/>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7133722" y="2733566"/>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37" name="组合 36"/>
          <p:cNvGrpSpPr/>
          <p:nvPr/>
        </p:nvGrpSpPr>
        <p:grpSpPr>
          <a:xfrm>
            <a:off x="1682486" y="1645605"/>
            <a:ext cx="1160893" cy="1151613"/>
            <a:chOff x="2361021" y="1648336"/>
            <a:chExt cx="932495" cy="980689"/>
          </a:xfrm>
        </p:grpSpPr>
        <p:sp>
          <p:nvSpPr>
            <p:cNvPr id="38" name="菱形 37"/>
            <p:cNvSpPr/>
            <p:nvPr/>
          </p:nvSpPr>
          <p:spPr>
            <a:xfrm>
              <a:off x="2361021" y="1648336"/>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39" name="TextBox 19"/>
            <p:cNvSpPr txBox="1">
              <a:spLocks noChangeArrowheads="1"/>
            </p:cNvSpPr>
            <p:nvPr/>
          </p:nvSpPr>
          <p:spPr bwMode="auto">
            <a:xfrm>
              <a:off x="2445233" y="1983510"/>
              <a:ext cx="764071" cy="32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有共识</a:t>
              </a:r>
            </a:p>
          </p:txBody>
        </p:sp>
      </p:grpSp>
      <p:grpSp>
        <p:nvGrpSpPr>
          <p:cNvPr id="40" name="组合 39"/>
          <p:cNvGrpSpPr/>
          <p:nvPr/>
        </p:nvGrpSpPr>
        <p:grpSpPr>
          <a:xfrm>
            <a:off x="153644" y="3162538"/>
            <a:ext cx="1374937" cy="1143176"/>
            <a:chOff x="1774732" y="3837519"/>
            <a:chExt cx="1150060" cy="971151"/>
          </a:xfrm>
        </p:grpSpPr>
        <p:sp>
          <p:nvSpPr>
            <p:cNvPr id="41" name="菱形 40"/>
            <p:cNvSpPr/>
            <p:nvPr/>
          </p:nvSpPr>
          <p:spPr>
            <a:xfrm>
              <a:off x="1774732" y="3837519"/>
              <a:ext cx="971024" cy="971151"/>
            </a:xfrm>
            <a:prstGeom prst="diamond">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42" name="文本框 41"/>
            <p:cNvSpPr txBox="1"/>
            <p:nvPr/>
          </p:nvSpPr>
          <p:spPr>
            <a:xfrm>
              <a:off x="1884696" y="4165039"/>
              <a:ext cx="1040096" cy="322634"/>
            </a:xfrm>
            <a:prstGeom prst="rect">
              <a:avLst/>
            </a:prstGeom>
            <a:noFill/>
          </p:spPr>
          <p:txBody>
            <a:bodyPr wrap="square" rtlCol="0">
              <a:spAutoFit/>
            </a:bodyPr>
            <a:lstStyle/>
            <a:p>
              <a:r>
                <a:rPr lang="zh-CN" altLang="en-US" b="1" dirty="0">
                  <a:solidFill>
                    <a:schemeClr val="bg1"/>
                  </a:solidFill>
                  <a:cs typeface="+mn-ea"/>
                  <a:sym typeface="+mn-lt"/>
                </a:rPr>
                <a:t>有目标</a:t>
              </a:r>
            </a:p>
          </p:txBody>
        </p:sp>
      </p:grpSp>
      <p:cxnSp>
        <p:nvCxnSpPr>
          <p:cNvPr id="49" name="直接连接符 48"/>
          <p:cNvCxnSpPr/>
          <p:nvPr/>
        </p:nvCxnSpPr>
        <p:spPr>
          <a:xfrm flipH="1" flipV="1">
            <a:off x="8352510" y="2733567"/>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H="1" flipV="1">
            <a:off x="1316176" y="4026180"/>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2517029" y="4014096"/>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H="1" flipV="1">
            <a:off x="4175139" y="4078139"/>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flipV="1">
            <a:off x="5388074" y="4061601"/>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flipV="1">
            <a:off x="7128334" y="4088978"/>
            <a:ext cx="635227" cy="635225"/>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8367724" y="4061601"/>
            <a:ext cx="647309" cy="647308"/>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10345838" y="3755506"/>
            <a:ext cx="714062" cy="0"/>
          </a:xfrm>
          <a:prstGeom prst="line">
            <a:avLst/>
          </a:prstGeom>
          <a:ln w="3175">
            <a:solidFill>
              <a:schemeClr val="bg1">
                <a:lumMod val="75000"/>
              </a:schemeClr>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90" name="组合 89"/>
          <p:cNvGrpSpPr/>
          <p:nvPr/>
        </p:nvGrpSpPr>
        <p:grpSpPr>
          <a:xfrm>
            <a:off x="1671901" y="4680002"/>
            <a:ext cx="1160893" cy="1151614"/>
            <a:chOff x="2361021" y="1648336"/>
            <a:chExt cx="932495" cy="980689"/>
          </a:xfrm>
        </p:grpSpPr>
        <p:sp>
          <p:nvSpPr>
            <p:cNvPr id="91" name="菱形 90"/>
            <p:cNvSpPr/>
            <p:nvPr/>
          </p:nvSpPr>
          <p:spPr>
            <a:xfrm>
              <a:off x="2361021" y="1648336"/>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2" name="TextBox 19"/>
            <p:cNvSpPr txBox="1">
              <a:spLocks noChangeArrowheads="1"/>
            </p:cNvSpPr>
            <p:nvPr/>
          </p:nvSpPr>
          <p:spPr bwMode="auto">
            <a:xfrm>
              <a:off x="2445233" y="1983510"/>
              <a:ext cx="764071" cy="325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有平台</a:t>
              </a:r>
            </a:p>
          </p:txBody>
        </p:sp>
      </p:grpSp>
      <p:grpSp>
        <p:nvGrpSpPr>
          <p:cNvPr id="93" name="组合 92"/>
          <p:cNvGrpSpPr/>
          <p:nvPr/>
        </p:nvGrpSpPr>
        <p:grpSpPr>
          <a:xfrm>
            <a:off x="3146951" y="3184230"/>
            <a:ext cx="1160894" cy="1143177"/>
            <a:chOff x="2361021" y="1648336"/>
            <a:chExt cx="932495" cy="980689"/>
          </a:xfrm>
        </p:grpSpPr>
        <p:sp>
          <p:nvSpPr>
            <p:cNvPr id="94" name="菱形 93"/>
            <p:cNvSpPr/>
            <p:nvPr/>
          </p:nvSpPr>
          <p:spPr>
            <a:xfrm>
              <a:off x="2361021" y="1648336"/>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5" name="TextBox 19"/>
            <p:cNvSpPr txBox="1">
              <a:spLocks noChangeArrowheads="1"/>
            </p:cNvSpPr>
            <p:nvPr/>
          </p:nvSpPr>
          <p:spPr bwMode="auto">
            <a:xfrm>
              <a:off x="2445233" y="1983510"/>
              <a:ext cx="764071" cy="3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有政策</a:t>
              </a:r>
            </a:p>
          </p:txBody>
        </p:sp>
      </p:grpSp>
      <p:grpSp>
        <p:nvGrpSpPr>
          <p:cNvPr id="96" name="组合 95"/>
          <p:cNvGrpSpPr/>
          <p:nvPr/>
        </p:nvGrpSpPr>
        <p:grpSpPr>
          <a:xfrm>
            <a:off x="4601612" y="1649939"/>
            <a:ext cx="1374937" cy="1143176"/>
            <a:chOff x="1774732" y="3837519"/>
            <a:chExt cx="1150060" cy="971151"/>
          </a:xfrm>
          <a:solidFill>
            <a:schemeClr val="tx2">
              <a:lumMod val="75000"/>
            </a:schemeClr>
          </a:solidFill>
        </p:grpSpPr>
        <p:sp>
          <p:nvSpPr>
            <p:cNvPr id="97" name="菱形 96"/>
            <p:cNvSpPr/>
            <p:nvPr/>
          </p:nvSpPr>
          <p:spPr>
            <a:xfrm>
              <a:off x="1774732" y="3837519"/>
              <a:ext cx="971024" cy="971151"/>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98" name="文本框 97"/>
            <p:cNvSpPr txBox="1"/>
            <p:nvPr/>
          </p:nvSpPr>
          <p:spPr>
            <a:xfrm>
              <a:off x="1884696" y="4165039"/>
              <a:ext cx="1040096" cy="322634"/>
            </a:xfrm>
            <a:prstGeom prst="rect">
              <a:avLst/>
            </a:prstGeom>
            <a:noFill/>
          </p:spPr>
          <p:txBody>
            <a:bodyPr wrap="square" rtlCol="0">
              <a:spAutoFit/>
            </a:bodyPr>
            <a:lstStyle/>
            <a:p>
              <a:r>
                <a:rPr lang="zh-CN" altLang="en-US" b="1" dirty="0">
                  <a:solidFill>
                    <a:schemeClr val="bg1"/>
                  </a:solidFill>
                  <a:cs typeface="+mn-ea"/>
                  <a:sym typeface="+mn-lt"/>
                </a:rPr>
                <a:t>有基金</a:t>
              </a:r>
            </a:p>
          </p:txBody>
        </p:sp>
      </p:grpSp>
      <p:grpSp>
        <p:nvGrpSpPr>
          <p:cNvPr id="99" name="组合 98"/>
          <p:cNvGrpSpPr/>
          <p:nvPr/>
        </p:nvGrpSpPr>
        <p:grpSpPr>
          <a:xfrm>
            <a:off x="4562829" y="4692740"/>
            <a:ext cx="1374937" cy="1143176"/>
            <a:chOff x="1774732" y="3837519"/>
            <a:chExt cx="1150060" cy="971151"/>
          </a:xfrm>
        </p:grpSpPr>
        <p:sp>
          <p:nvSpPr>
            <p:cNvPr id="100" name="菱形 99"/>
            <p:cNvSpPr/>
            <p:nvPr/>
          </p:nvSpPr>
          <p:spPr>
            <a:xfrm>
              <a:off x="1774732" y="3837519"/>
              <a:ext cx="971024" cy="971151"/>
            </a:xfrm>
            <a:prstGeom prst="diamond">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01" name="文本框 100"/>
            <p:cNvSpPr txBox="1"/>
            <p:nvPr/>
          </p:nvSpPr>
          <p:spPr>
            <a:xfrm>
              <a:off x="1884696" y="4165039"/>
              <a:ext cx="1040096" cy="322634"/>
            </a:xfrm>
            <a:prstGeom prst="rect">
              <a:avLst/>
            </a:prstGeom>
            <a:noFill/>
          </p:spPr>
          <p:txBody>
            <a:bodyPr wrap="square" rtlCol="0">
              <a:spAutoFit/>
            </a:bodyPr>
            <a:lstStyle/>
            <a:p>
              <a:r>
                <a:rPr lang="zh-CN" altLang="en-US" b="1" dirty="0">
                  <a:solidFill>
                    <a:schemeClr val="bg1"/>
                  </a:solidFill>
                  <a:cs typeface="+mn-ea"/>
                  <a:sym typeface="+mn-lt"/>
                </a:rPr>
                <a:t>有企业</a:t>
              </a:r>
            </a:p>
          </p:txBody>
        </p:sp>
      </p:grpSp>
      <p:grpSp>
        <p:nvGrpSpPr>
          <p:cNvPr id="102" name="组合 101"/>
          <p:cNvGrpSpPr/>
          <p:nvPr/>
        </p:nvGrpSpPr>
        <p:grpSpPr>
          <a:xfrm>
            <a:off x="6041204" y="3190456"/>
            <a:ext cx="1160894" cy="1143177"/>
            <a:chOff x="2361021" y="1648336"/>
            <a:chExt cx="932495" cy="980689"/>
          </a:xfrm>
        </p:grpSpPr>
        <p:sp>
          <p:nvSpPr>
            <p:cNvPr id="103" name="菱形 102"/>
            <p:cNvSpPr/>
            <p:nvPr/>
          </p:nvSpPr>
          <p:spPr>
            <a:xfrm>
              <a:off x="2361021" y="1648336"/>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04" name="TextBox 19"/>
            <p:cNvSpPr txBox="1">
              <a:spLocks noChangeArrowheads="1"/>
            </p:cNvSpPr>
            <p:nvPr/>
          </p:nvSpPr>
          <p:spPr bwMode="auto">
            <a:xfrm>
              <a:off x="2445233" y="1983510"/>
              <a:ext cx="764071" cy="3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有空间</a:t>
              </a:r>
            </a:p>
          </p:txBody>
        </p:sp>
      </p:grpSp>
      <p:grpSp>
        <p:nvGrpSpPr>
          <p:cNvPr id="105" name="组合 104"/>
          <p:cNvGrpSpPr/>
          <p:nvPr/>
        </p:nvGrpSpPr>
        <p:grpSpPr>
          <a:xfrm>
            <a:off x="7509079" y="1636295"/>
            <a:ext cx="1374937" cy="1143176"/>
            <a:chOff x="1774732" y="3837519"/>
            <a:chExt cx="1150060" cy="971151"/>
          </a:xfrm>
          <a:solidFill>
            <a:schemeClr val="tx2">
              <a:lumMod val="75000"/>
            </a:schemeClr>
          </a:solidFill>
        </p:grpSpPr>
        <p:sp>
          <p:nvSpPr>
            <p:cNvPr id="106" name="菱形 105"/>
            <p:cNvSpPr/>
            <p:nvPr/>
          </p:nvSpPr>
          <p:spPr>
            <a:xfrm>
              <a:off x="1774732" y="3837519"/>
              <a:ext cx="971024" cy="971151"/>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07" name="文本框 106"/>
            <p:cNvSpPr txBox="1"/>
            <p:nvPr/>
          </p:nvSpPr>
          <p:spPr>
            <a:xfrm>
              <a:off x="1884696" y="4165039"/>
              <a:ext cx="1040096" cy="322634"/>
            </a:xfrm>
            <a:prstGeom prst="rect">
              <a:avLst/>
            </a:prstGeom>
            <a:noFill/>
          </p:spPr>
          <p:txBody>
            <a:bodyPr wrap="square" rtlCol="0">
              <a:spAutoFit/>
            </a:bodyPr>
            <a:lstStyle/>
            <a:p>
              <a:r>
                <a:rPr lang="zh-CN" altLang="en-US" b="1" dirty="0">
                  <a:solidFill>
                    <a:schemeClr val="bg1"/>
                  </a:solidFill>
                  <a:cs typeface="+mn-ea"/>
                  <a:sym typeface="+mn-lt"/>
                </a:rPr>
                <a:t>有成果</a:t>
              </a:r>
            </a:p>
          </p:txBody>
        </p:sp>
      </p:grpSp>
      <p:grpSp>
        <p:nvGrpSpPr>
          <p:cNvPr id="111" name="组合 110"/>
          <p:cNvGrpSpPr/>
          <p:nvPr/>
        </p:nvGrpSpPr>
        <p:grpSpPr>
          <a:xfrm>
            <a:off x="7503037" y="4692740"/>
            <a:ext cx="1160894" cy="1143177"/>
            <a:chOff x="2361021" y="1648336"/>
            <a:chExt cx="932495" cy="980689"/>
          </a:xfrm>
        </p:grpSpPr>
        <p:sp>
          <p:nvSpPr>
            <p:cNvPr id="112" name="菱形 111"/>
            <p:cNvSpPr/>
            <p:nvPr/>
          </p:nvSpPr>
          <p:spPr>
            <a:xfrm>
              <a:off x="2361021" y="1648336"/>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13" name="TextBox 19"/>
            <p:cNvSpPr txBox="1">
              <a:spLocks noChangeArrowheads="1"/>
            </p:cNvSpPr>
            <p:nvPr/>
          </p:nvSpPr>
          <p:spPr bwMode="auto">
            <a:xfrm>
              <a:off x="2445233" y="1983510"/>
              <a:ext cx="764071" cy="3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有团队</a:t>
              </a:r>
            </a:p>
          </p:txBody>
        </p:sp>
      </p:grpSp>
      <p:grpSp>
        <p:nvGrpSpPr>
          <p:cNvPr id="114" name="组合 113"/>
          <p:cNvGrpSpPr/>
          <p:nvPr/>
        </p:nvGrpSpPr>
        <p:grpSpPr>
          <a:xfrm>
            <a:off x="9013451" y="3194573"/>
            <a:ext cx="1160894" cy="1143177"/>
            <a:chOff x="2136897" y="1685260"/>
            <a:chExt cx="932495" cy="980689"/>
          </a:xfrm>
        </p:grpSpPr>
        <p:sp>
          <p:nvSpPr>
            <p:cNvPr id="115" name="菱形 114"/>
            <p:cNvSpPr/>
            <p:nvPr/>
          </p:nvSpPr>
          <p:spPr>
            <a:xfrm>
              <a:off x="2136897" y="1685260"/>
              <a:ext cx="932495" cy="980689"/>
            </a:xfrm>
            <a:prstGeom prst="diamond">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cs typeface="+mn-ea"/>
                <a:sym typeface="+mn-lt"/>
              </a:endParaRPr>
            </a:p>
          </p:txBody>
        </p:sp>
        <p:sp>
          <p:nvSpPr>
            <p:cNvPr id="116" name="TextBox 19"/>
            <p:cNvSpPr txBox="1">
              <a:spLocks noChangeArrowheads="1"/>
            </p:cNvSpPr>
            <p:nvPr/>
          </p:nvSpPr>
          <p:spPr bwMode="auto">
            <a:xfrm>
              <a:off x="2221109" y="2002752"/>
              <a:ext cx="764071" cy="327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296" tIns="46648" rIns="93296" bIns="46648" numCol="1" anchor="t" anchorCtr="0" compatLnSpc="1">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r>
                <a:rPr lang="zh-CN" altLang="en-US" b="1" dirty="0">
                  <a:cs typeface="+mn-ea"/>
                  <a:sym typeface="+mn-lt"/>
                </a:rPr>
                <a:t>有场景</a:t>
              </a:r>
            </a:p>
          </p:txBody>
        </p:sp>
      </p:grpSp>
      <p:sp>
        <p:nvSpPr>
          <p:cNvPr id="119" name="文本框 118"/>
          <p:cNvSpPr txBox="1"/>
          <p:nvPr/>
        </p:nvSpPr>
        <p:spPr>
          <a:xfrm>
            <a:off x="11179203" y="3544234"/>
            <a:ext cx="1243471" cy="379784"/>
          </a:xfrm>
          <a:prstGeom prst="rect">
            <a:avLst/>
          </a:prstGeom>
          <a:noFill/>
        </p:spPr>
        <p:txBody>
          <a:bodyPr wrap="square" rtlCol="0">
            <a:spAutoFit/>
          </a:bodyPr>
          <a:lstStyle/>
          <a:p>
            <a:r>
              <a:rPr lang="zh-CN" altLang="en-US" b="1" dirty="0">
                <a:solidFill>
                  <a:schemeClr val="tx2">
                    <a:lumMod val="75000"/>
                  </a:schemeClr>
                </a:solidFill>
                <a:cs typeface="+mn-ea"/>
                <a:sym typeface="+mn-lt"/>
              </a:rPr>
              <a:t>有温度</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497070"/>
            <a:ext cx="12192000" cy="4517854"/>
          </a:xfrm>
          <a:prstGeom prst="rect">
            <a:avLst/>
          </a:prstGeom>
        </p:spPr>
      </p:pic>
      <p:sp>
        <p:nvSpPr>
          <p:cNvPr id="28" name="矩形 27"/>
          <p:cNvSpPr/>
          <p:nvPr>
            <p:custDataLst>
              <p:tags r:id="rId1"/>
            </p:custDataLst>
          </p:nvPr>
        </p:nvSpPr>
        <p:spPr>
          <a:xfrm>
            <a:off x="2781300" y="2550795"/>
            <a:ext cx="808990" cy="800100"/>
          </a:xfrm>
          <a:prstGeom prst="rect">
            <a:avLst/>
          </a:prstGeom>
          <a:solidFill>
            <a:schemeClr val="accent1">
              <a:lumMod val="75000"/>
            </a:schemeClr>
          </a:solidFill>
          <a:ln>
            <a:noFill/>
          </a:ln>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dirty="0">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2"/>
            </p:custDataLst>
          </p:nvPr>
        </p:nvSpPr>
        <p:spPr>
          <a:xfrm>
            <a:off x="4117298" y="3091598"/>
            <a:ext cx="3383280" cy="430530"/>
          </a:xfrm>
          <a:prstGeom prst="rect">
            <a:avLst/>
          </a:prstGeom>
          <a:noFill/>
        </p:spPr>
        <p:txBody>
          <a:bodyPr wrap="none" tIns="0" bIns="0" rtlCol="0" anchor="t">
            <a:spAutoFit/>
          </a:bodyPr>
          <a:lstStyle/>
          <a:p>
            <a:pPr algn="l"/>
            <a:r>
              <a:rPr lang="zh-CN" altLang="en-US" sz="2800" b="1" dirty="0">
                <a:solidFill>
                  <a:schemeClr val="bg1"/>
                </a:solidFill>
                <a:latin typeface="Arial" panose="020B0604020202020204" pitchFamily="34" charset="0"/>
                <a:ea typeface="微软雅黑" panose="020B0503020204020204" charset="-122"/>
                <a:cs typeface="+mn-ea"/>
                <a:sym typeface="+mn-lt"/>
              </a:rPr>
              <a:t>陈吉宁市长讲话要求</a:t>
            </a:r>
          </a:p>
        </p:txBody>
      </p:sp>
      <p:grpSp>
        <p:nvGrpSpPr>
          <p:cNvPr id="4" name="组合 3"/>
          <p:cNvGrpSpPr/>
          <p:nvPr/>
        </p:nvGrpSpPr>
        <p:grpSpPr>
          <a:xfrm>
            <a:off x="382205" y="443656"/>
            <a:ext cx="436880" cy="436880"/>
            <a:chOff x="2164080" y="579120"/>
            <a:chExt cx="436880" cy="436880"/>
          </a:xfrm>
          <a:solidFill>
            <a:schemeClr val="bg1">
              <a:lumMod val="75000"/>
              <a:alpha val="40000"/>
            </a:schemeClr>
          </a:solidFill>
        </p:grpSpPr>
        <p:sp>
          <p:nvSpPr>
            <p:cNvPr id="5" name="矩形 4"/>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7" name="PA_文本框 1"/>
          <p:cNvSpPr txBox="1"/>
          <p:nvPr>
            <p:custDataLst>
              <p:tags r:id="rId3"/>
            </p:custDataLst>
          </p:nvPr>
        </p:nvSpPr>
        <p:spPr>
          <a:xfrm>
            <a:off x="1097509" y="429276"/>
            <a:ext cx="45720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关于仪器和传感器产业发展的考虑</a:t>
            </a:r>
          </a:p>
        </p:txBody>
      </p:sp>
      <p:sp>
        <p:nvSpPr>
          <p:cNvPr id="38" name="矩形 37"/>
          <p:cNvSpPr/>
          <p:nvPr>
            <p:custDataLst>
              <p:tags r:id="rId4"/>
            </p:custDataLst>
          </p:nvPr>
        </p:nvSpPr>
        <p:spPr>
          <a:xfrm>
            <a:off x="3057525" y="2811145"/>
            <a:ext cx="934720" cy="991870"/>
          </a:xfrm>
          <a:prstGeom prst="rect">
            <a:avLst/>
          </a:prstGeom>
          <a:solidFill>
            <a:srgbClr val="FFFFFF"/>
          </a:solidFill>
          <a:ln>
            <a:no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36" name="文本框 35"/>
          <p:cNvSpPr txBox="1"/>
          <p:nvPr>
            <p:custDataLst>
              <p:tags r:id="rId5"/>
            </p:custDataLst>
          </p:nvPr>
        </p:nvSpPr>
        <p:spPr>
          <a:xfrm>
            <a:off x="3022600" y="2953385"/>
            <a:ext cx="1005205" cy="706755"/>
          </a:xfrm>
          <a:prstGeom prst="rect">
            <a:avLst/>
          </a:prstGeom>
          <a:noFill/>
        </p:spPr>
        <p:txBody>
          <a:bodyPr wrap="square" rtlCol="0">
            <a:spAutoFit/>
          </a:bodyPr>
          <a:lstStyle/>
          <a:p>
            <a:pPr algn="ctr"/>
            <a:r>
              <a:rPr lang="en-US" altLang="zh-CN" sz="4000" b="1" dirty="0">
                <a:latin typeface="Arial" panose="020B0604020202020204" pitchFamily="34" charset="0"/>
                <a:ea typeface="微软雅黑" panose="020B0503020204020204" charset="-122"/>
                <a:sym typeface="Arial" panose="020B0604020202020204" pitchFamily="34" charset="0"/>
              </a:rPr>
              <a:t>03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96781" y="625742"/>
            <a:ext cx="1982769" cy="40011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CONTENTS</a:t>
            </a:r>
            <a:endParaRPr kumimoji="0" lang="zh-CN" altLang="en-US" sz="2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endParaRPr>
          </a:p>
        </p:txBody>
      </p:sp>
      <p:sp>
        <p:nvSpPr>
          <p:cNvPr id="3" name="文本框 2"/>
          <p:cNvSpPr txBox="1"/>
          <p:nvPr/>
        </p:nvSpPr>
        <p:spPr>
          <a:xfrm>
            <a:off x="2087963" y="1113904"/>
            <a:ext cx="1256628" cy="707886"/>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目录</a:t>
            </a:r>
          </a:p>
        </p:txBody>
      </p:sp>
      <p:grpSp>
        <p:nvGrpSpPr>
          <p:cNvPr id="4" name="组合 3"/>
          <p:cNvGrpSpPr/>
          <p:nvPr/>
        </p:nvGrpSpPr>
        <p:grpSpPr>
          <a:xfrm>
            <a:off x="2262153" y="999941"/>
            <a:ext cx="7218731" cy="69134"/>
            <a:chOff x="4973269" y="1609541"/>
            <a:chExt cx="7218731" cy="69134"/>
          </a:xfrm>
        </p:grpSpPr>
        <p:cxnSp>
          <p:nvCxnSpPr>
            <p:cNvPr id="5" name="直接连接符 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6" name="矩形 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27" name="组合 26"/>
          <p:cNvGrpSpPr/>
          <p:nvPr/>
        </p:nvGrpSpPr>
        <p:grpSpPr>
          <a:xfrm>
            <a:off x="3181493" y="1881882"/>
            <a:ext cx="928915" cy="781050"/>
            <a:chOff x="5631542" y="718513"/>
            <a:chExt cx="928915" cy="781050"/>
          </a:xfrm>
        </p:grpSpPr>
        <p:sp>
          <p:nvSpPr>
            <p:cNvPr id="28" name="椭圆 27"/>
            <p:cNvSpPr/>
            <p:nvPr/>
          </p:nvSpPr>
          <p:spPr>
            <a:xfrm>
              <a:off x="5705474" y="718513"/>
              <a:ext cx="781050" cy="781050"/>
            </a:xfrm>
            <a:prstGeom prst="ellipse">
              <a:avLst/>
            </a:prstGeom>
            <a:solidFill>
              <a:schemeClr val="tx2">
                <a:lumMod val="50000"/>
              </a:schemeClr>
            </a:solidFill>
            <a:ln w="12700" cap="flat" cmpd="sng" algn="ctr">
              <a:noFill/>
              <a:prstDash val="solid"/>
              <a:miter lim="800000"/>
            </a:ln>
            <a:effectLst>
              <a:outerShdw blurRad="177800" sx="101000" sy="101000" algn="ctr" rotWithShape="0">
                <a:prstClr val="black">
                  <a:alpha val="2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sysClr val="windowText" lastClr="000000"/>
                </a:solidFill>
                <a:effectLst/>
                <a:uLnTx/>
                <a:uFillTx/>
                <a:latin typeface="微软雅黑" panose="020B0503020204020204" charset="-122"/>
                <a:ea typeface="微软雅黑" panose="020B0503020204020204" charset="-122"/>
                <a:cs typeface="+mn-ea"/>
                <a:sym typeface="+mn-lt"/>
              </a:endParaRPr>
            </a:p>
          </p:txBody>
        </p:sp>
        <p:sp>
          <p:nvSpPr>
            <p:cNvPr id="29" name="文本框 28"/>
            <p:cNvSpPr txBox="1"/>
            <p:nvPr/>
          </p:nvSpPr>
          <p:spPr>
            <a:xfrm>
              <a:off x="5631542" y="847428"/>
              <a:ext cx="928915" cy="52197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bg1"/>
                  </a:solidFill>
                  <a:effectLst/>
                  <a:uLnTx/>
                  <a:uFillTx/>
                  <a:cs typeface="+mn-ea"/>
                  <a:sym typeface="+mn-lt"/>
                </a:rPr>
                <a:t>一</a:t>
              </a:r>
            </a:p>
          </p:txBody>
        </p:sp>
      </p:grpSp>
      <p:grpSp>
        <p:nvGrpSpPr>
          <p:cNvPr id="30" name="组合 29"/>
          <p:cNvGrpSpPr/>
          <p:nvPr/>
        </p:nvGrpSpPr>
        <p:grpSpPr>
          <a:xfrm>
            <a:off x="3181493" y="3428524"/>
            <a:ext cx="928915" cy="781050"/>
            <a:chOff x="5631542" y="2265155"/>
            <a:chExt cx="928915" cy="781050"/>
          </a:xfrm>
        </p:grpSpPr>
        <p:sp>
          <p:nvSpPr>
            <p:cNvPr id="31" name="椭圆 30"/>
            <p:cNvSpPr/>
            <p:nvPr/>
          </p:nvSpPr>
          <p:spPr>
            <a:xfrm>
              <a:off x="5705474" y="2265155"/>
              <a:ext cx="781050" cy="781050"/>
            </a:xfrm>
            <a:prstGeom prst="ellipse">
              <a:avLst/>
            </a:prstGeom>
            <a:solidFill>
              <a:schemeClr val="tx2">
                <a:lumMod val="50000"/>
              </a:schemeClr>
            </a:solidFill>
            <a:ln w="12700" cap="flat" cmpd="sng" algn="ctr">
              <a:noFill/>
              <a:prstDash val="solid"/>
              <a:miter lim="800000"/>
            </a:ln>
            <a:effectLst>
              <a:outerShdw blurRad="177800" sx="101000" sy="101000" algn="ctr" rotWithShape="0">
                <a:prstClr val="black">
                  <a:alpha val="2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2" name="文本框 31"/>
            <p:cNvSpPr txBox="1"/>
            <p:nvPr/>
          </p:nvSpPr>
          <p:spPr>
            <a:xfrm>
              <a:off x="5631542" y="2394070"/>
              <a:ext cx="928915" cy="52197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bg1"/>
                  </a:solidFill>
                  <a:effectLst/>
                  <a:uLnTx/>
                  <a:uFillTx/>
                  <a:cs typeface="+mn-ea"/>
                  <a:sym typeface="+mn-lt"/>
                </a:rPr>
                <a:t>二</a:t>
              </a:r>
            </a:p>
          </p:txBody>
        </p:sp>
      </p:grpSp>
      <p:grpSp>
        <p:nvGrpSpPr>
          <p:cNvPr id="33" name="组合 32"/>
          <p:cNvGrpSpPr/>
          <p:nvPr/>
        </p:nvGrpSpPr>
        <p:grpSpPr>
          <a:xfrm>
            <a:off x="3181493" y="4975166"/>
            <a:ext cx="928915" cy="781050"/>
            <a:chOff x="5631542" y="3811797"/>
            <a:chExt cx="928915" cy="781050"/>
          </a:xfrm>
        </p:grpSpPr>
        <p:sp>
          <p:nvSpPr>
            <p:cNvPr id="34" name="椭圆 33"/>
            <p:cNvSpPr/>
            <p:nvPr/>
          </p:nvSpPr>
          <p:spPr>
            <a:xfrm>
              <a:off x="5705474" y="3811797"/>
              <a:ext cx="781050" cy="781050"/>
            </a:xfrm>
            <a:prstGeom prst="ellipse">
              <a:avLst/>
            </a:prstGeom>
            <a:solidFill>
              <a:schemeClr val="tx2">
                <a:lumMod val="50000"/>
              </a:schemeClr>
            </a:solidFill>
            <a:ln w="12700" cap="flat" cmpd="sng" algn="ctr">
              <a:noFill/>
              <a:prstDash val="solid"/>
              <a:miter lim="800000"/>
            </a:ln>
            <a:effectLst>
              <a:outerShdw blurRad="177800" sx="101000" sy="101000" algn="ctr" rotWithShape="0">
                <a:prstClr val="black">
                  <a:alpha val="22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5" name="文本框 34"/>
            <p:cNvSpPr txBox="1"/>
            <p:nvPr/>
          </p:nvSpPr>
          <p:spPr>
            <a:xfrm>
              <a:off x="5631542" y="3940712"/>
              <a:ext cx="928915" cy="52197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2800" b="0" i="0" u="none" strike="noStrike" kern="0" cap="none" spc="0" normalizeH="0" baseline="0" noProof="0" dirty="0">
                  <a:ln>
                    <a:noFill/>
                  </a:ln>
                  <a:solidFill>
                    <a:schemeClr val="bg1"/>
                  </a:solidFill>
                  <a:effectLst/>
                  <a:uLnTx/>
                  <a:uFillTx/>
                  <a:cs typeface="+mn-ea"/>
                  <a:sym typeface="+mn-lt"/>
                </a:rPr>
                <a:t>三</a:t>
              </a:r>
            </a:p>
          </p:txBody>
        </p:sp>
      </p:grpSp>
      <p:sp>
        <p:nvSpPr>
          <p:cNvPr id="40" name="文本框 39"/>
          <p:cNvSpPr txBox="1"/>
          <p:nvPr/>
        </p:nvSpPr>
        <p:spPr>
          <a:xfrm>
            <a:off x="4184650" y="1906905"/>
            <a:ext cx="4740910" cy="706755"/>
          </a:xfrm>
          <a:prstGeom prst="rect">
            <a:avLst/>
          </a:prstGeom>
          <a:noFill/>
        </p:spPr>
        <p:txBody>
          <a:bodyPr wrap="square" rtlCol="0">
            <a:spAutoFit/>
          </a:bodyPr>
          <a:lstStyle/>
          <a:p>
            <a:r>
              <a:rPr lang="zh-CN" altLang="en-US" sz="2000" spc="300" dirty="0">
                <a:solidFill>
                  <a:prstClr val="black"/>
                </a:solidFill>
                <a:latin typeface="黑体" panose="02010609060101010101" charset="-122"/>
                <a:ea typeface="黑体" panose="02010609060101010101" charset="-122"/>
                <a:cs typeface="+mn-ea"/>
                <a:sym typeface="+mn-lt"/>
              </a:rPr>
              <a:t>怀柔区打造高端仪器和传感器产业聚集区的背景介绍</a:t>
            </a:r>
          </a:p>
        </p:txBody>
      </p:sp>
      <p:sp>
        <p:nvSpPr>
          <p:cNvPr id="43" name="文本框 42"/>
          <p:cNvSpPr txBox="1"/>
          <p:nvPr/>
        </p:nvSpPr>
        <p:spPr>
          <a:xfrm>
            <a:off x="4178624" y="3618557"/>
            <a:ext cx="5018289" cy="398780"/>
          </a:xfrm>
          <a:prstGeom prst="rect">
            <a:avLst/>
          </a:prstGeom>
          <a:noFill/>
        </p:spPr>
        <p:txBody>
          <a:bodyPr wrap="square" rtlCol="0">
            <a:spAutoFit/>
          </a:bodyPr>
          <a:lstStyle>
            <a:defPPr>
              <a:defRPr lang="zh-CN"/>
            </a:defPPr>
            <a:lvl1pPr>
              <a:defRPr sz="2000" spc="300">
                <a:solidFill>
                  <a:prstClr val="black"/>
                </a:solidFill>
                <a:latin typeface="黑体" panose="02010609060101010101" charset="-122"/>
                <a:ea typeface="黑体" panose="02010609060101010101" charset="-122"/>
                <a:cs typeface="+mn-ea"/>
              </a:defRPr>
            </a:lvl1pPr>
          </a:lstStyle>
          <a:p>
            <a:r>
              <a:rPr lang="zh-CN" altLang="en-US" dirty="0">
                <a:sym typeface="+mn-lt"/>
              </a:rPr>
              <a:t>关于仪器和传感器产业发展的考虑</a:t>
            </a:r>
          </a:p>
        </p:txBody>
      </p:sp>
      <p:sp>
        <p:nvSpPr>
          <p:cNvPr id="46" name="文本框 45"/>
          <p:cNvSpPr txBox="1"/>
          <p:nvPr/>
        </p:nvSpPr>
        <p:spPr>
          <a:xfrm>
            <a:off x="4184650" y="5049520"/>
            <a:ext cx="5113655" cy="706755"/>
          </a:xfrm>
          <a:prstGeom prst="rect">
            <a:avLst/>
          </a:prstGeom>
          <a:noFill/>
        </p:spPr>
        <p:txBody>
          <a:bodyPr wrap="square" rtlCol="0">
            <a:spAutoFit/>
          </a:bodyPr>
          <a:lstStyle>
            <a:defPPr>
              <a:defRPr lang="zh-CN"/>
            </a:defPPr>
            <a:lvl1pPr>
              <a:defRPr sz="2000" spc="300">
                <a:solidFill>
                  <a:prstClr val="black"/>
                </a:solidFill>
                <a:latin typeface="黑体" panose="02010609060101010101" charset="-122"/>
                <a:ea typeface="黑体" panose="02010609060101010101" charset="-122"/>
                <a:cs typeface="+mn-ea"/>
              </a:defRPr>
            </a:lvl1pPr>
          </a:lstStyle>
          <a:p>
            <a:r>
              <a:rPr lang="zh-CN" altLang="en-US" dirty="0">
                <a:sym typeface="+mn-lt"/>
              </a:rPr>
              <a:t>关于高端仪器和传感器产业聚集区</a:t>
            </a:r>
          </a:p>
          <a:p>
            <a:r>
              <a:rPr lang="zh-CN" altLang="en-US" dirty="0">
                <a:sym typeface="+mn-lt"/>
              </a:rPr>
              <a:t>建设支持政策的考虑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8" y="429276"/>
            <a:ext cx="3853347" cy="507365"/>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陈吉宁市长提出五方面要求</a:t>
            </a: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cxnSp>
        <p:nvCxnSpPr>
          <p:cNvPr id="26" name="直接箭头连接符 25"/>
          <p:cNvCxnSpPr/>
          <p:nvPr/>
        </p:nvCxnSpPr>
        <p:spPr>
          <a:xfrm>
            <a:off x="619469" y="3130992"/>
            <a:ext cx="10885715" cy="0"/>
          </a:xfrm>
          <a:prstGeom prst="straightConnector1">
            <a:avLst/>
          </a:prstGeom>
          <a:ln>
            <a:solidFill>
              <a:srgbClr val="2C344B"/>
            </a:solidFill>
            <a:tailEnd type="triangle"/>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1212342" y="2862264"/>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1</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8" name="椭圆 27"/>
          <p:cNvSpPr/>
          <p:nvPr/>
        </p:nvSpPr>
        <p:spPr>
          <a:xfrm>
            <a:off x="3492278" y="2870647"/>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2</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9" name="椭圆 28"/>
          <p:cNvSpPr/>
          <p:nvPr/>
        </p:nvSpPr>
        <p:spPr>
          <a:xfrm>
            <a:off x="5778305" y="2822802"/>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3</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30" name="椭圆 29"/>
          <p:cNvSpPr/>
          <p:nvPr/>
        </p:nvSpPr>
        <p:spPr>
          <a:xfrm>
            <a:off x="8202297" y="2858279"/>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4</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2" name="椭圆 71"/>
          <p:cNvSpPr/>
          <p:nvPr/>
        </p:nvSpPr>
        <p:spPr>
          <a:xfrm>
            <a:off x="10365945" y="2895456"/>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5</a:t>
            </a:r>
            <a:endParaRPr kumimoji="0" lang="zh-CN" altLang="en-US" sz="16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73" name="组合 72"/>
          <p:cNvGrpSpPr/>
          <p:nvPr/>
        </p:nvGrpSpPr>
        <p:grpSpPr>
          <a:xfrm>
            <a:off x="529597" y="3558766"/>
            <a:ext cx="1886858" cy="369567"/>
            <a:chOff x="7343247" y="4367111"/>
            <a:chExt cx="1415143" cy="277175"/>
          </a:xfrm>
        </p:grpSpPr>
        <p:sp>
          <p:nvSpPr>
            <p:cNvPr id="75" name="矩形 74"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43247" y="4367111"/>
              <a:ext cx="1415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rPr>
                <a:t>01</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cxnSp>
          <p:nvCxnSpPr>
            <p:cNvPr id="76" name="直接连接符 7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78207" y="4644286"/>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81" name="组合 80"/>
          <p:cNvGrpSpPr/>
          <p:nvPr/>
        </p:nvGrpSpPr>
        <p:grpSpPr>
          <a:xfrm>
            <a:off x="2329864" y="1784891"/>
            <a:ext cx="2820566" cy="1284437"/>
            <a:chOff x="6955032" y="3239498"/>
            <a:chExt cx="2115424" cy="963327"/>
          </a:xfrm>
        </p:grpSpPr>
        <p:sp>
          <p:nvSpPr>
            <p:cNvPr id="82" name="矩形 8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55032" y="3511311"/>
              <a:ext cx="2115424" cy="691514"/>
            </a:xfrm>
            <a:prstGeom prst="rect">
              <a:avLst/>
            </a:prstGeom>
          </p:spPr>
          <p:txBody>
            <a:bodyPr wrap="square">
              <a:spAutoFit/>
            </a:body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ea"/>
                  <a:sym typeface="+mn-lt"/>
                </a:rPr>
                <a:t>建立落实机制</a:t>
              </a:r>
            </a:p>
            <a:p>
              <a:pPr marL="0" marR="0" lvl="0" indent="0" algn="ctr" defTabSz="1219200" rtl="0" eaLnBrk="1" fontAlgn="auto" latinLnBrk="0" hangingPunct="1">
                <a:lnSpc>
                  <a:spcPct val="150000"/>
                </a:lnSpc>
                <a:spcBef>
                  <a:spcPts val="0"/>
                </a:spcBef>
                <a:spcAft>
                  <a:spcPts val="0"/>
                </a:spcAft>
                <a:buClrTx/>
                <a:buSzTx/>
                <a:buFontTx/>
                <a:buNone/>
                <a:defRPr/>
              </a:pPr>
              <a:endParaRPr kumimoji="0" lang="zh-CN" altLang="en-US" b="1" i="0" u="none" strike="noStrike" kern="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sp>
          <p:nvSpPr>
            <p:cNvPr id="84" name="矩形 8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14384" y="3239498"/>
              <a:ext cx="1415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rPr>
                <a:t>02</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cxnSp>
          <p:nvCxnSpPr>
            <p:cNvPr id="91" name="直接连接符 90"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49892" y="3519636"/>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92" name="组合 91"/>
          <p:cNvGrpSpPr/>
          <p:nvPr/>
        </p:nvGrpSpPr>
        <p:grpSpPr>
          <a:xfrm>
            <a:off x="4598318" y="3558783"/>
            <a:ext cx="3000041" cy="947423"/>
            <a:chOff x="6923409" y="3089947"/>
            <a:chExt cx="2250030" cy="710567"/>
          </a:xfrm>
        </p:grpSpPr>
        <p:sp>
          <p:nvSpPr>
            <p:cNvPr id="93" name="矩形 92"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23409" y="3420467"/>
              <a:ext cx="2250030" cy="380047"/>
            </a:xfrm>
            <a:prstGeom prst="rect">
              <a:avLst/>
            </a:prstGeom>
          </p:spPr>
          <p:txBody>
            <a:bodyPr wrap="square">
              <a:spAutoFit/>
            </a:bodyPr>
            <a:lstStyle/>
            <a:p>
              <a:pPr marL="0" marR="0" lvl="0" indent="0" algn="ctr" defTabSz="1219200" rtl="0" eaLnBrk="1" fontAlgn="auto" latinLnBrk="0" hangingPunct="1">
                <a:lnSpc>
                  <a:spcPct val="150000"/>
                </a:lnSpc>
                <a:spcBef>
                  <a:spcPts val="0"/>
                </a:spcBef>
                <a:spcAft>
                  <a:spcPts val="0"/>
                </a:spcAft>
                <a:buClrTx/>
                <a:buSzTx/>
                <a:buFontTx/>
                <a:buNone/>
                <a:defRPr/>
              </a:pPr>
              <a:r>
                <a:rPr kumimoji="0" lang="zh-CN" altLang="en-US"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ea"/>
                  <a:sym typeface="+mn-lt"/>
                </a:rPr>
                <a:t>抓好重点项目</a:t>
              </a:r>
            </a:p>
          </p:txBody>
        </p:sp>
        <p:sp>
          <p:nvSpPr>
            <p:cNvPr id="94" name="矩形 9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14197" y="3089947"/>
              <a:ext cx="1415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rPr>
                <a:t>03</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cxnSp>
          <p:nvCxnSpPr>
            <p:cNvPr id="95" name="直接连接符 94"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49892" y="3394949"/>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96" name="组合 95"/>
          <p:cNvGrpSpPr/>
          <p:nvPr/>
        </p:nvGrpSpPr>
        <p:grpSpPr>
          <a:xfrm>
            <a:off x="6966806" y="1751504"/>
            <a:ext cx="2820566" cy="808994"/>
            <a:chOff x="6923410" y="3089947"/>
            <a:chExt cx="2115424" cy="606745"/>
          </a:xfrm>
        </p:grpSpPr>
        <p:sp>
          <p:nvSpPr>
            <p:cNvPr id="97" name="矩形 96"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23410" y="3420467"/>
              <a:ext cx="2115424" cy="276225"/>
            </a:xfrm>
            <a:prstGeom prst="rect">
              <a:avLst/>
            </a:prstGeom>
          </p:spPr>
          <p:txBody>
            <a:bodyPr wrap="square">
              <a:spAutoFit/>
            </a:bodyPr>
            <a:lstStyle/>
            <a:p>
              <a:pPr marL="0" marR="0" lvl="0" indent="0" algn="ctr" defTabSz="1219200" rtl="0" eaLnBrk="1" fontAlgn="auto" latinLnBrk="0" hangingPunct="1">
                <a:spcBef>
                  <a:spcPts val="0"/>
                </a:spcBef>
                <a:spcAft>
                  <a:spcPts val="0"/>
                </a:spcAft>
                <a:buClrTx/>
                <a:buSzTx/>
                <a:buFontTx/>
                <a:buNone/>
                <a:defRPr/>
              </a:pPr>
              <a:r>
                <a:rPr kumimoji="0" lang="zh-CN" altLang="en-US"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ea"/>
                  <a:sym typeface="+mn-lt"/>
                </a:rPr>
                <a:t>用好“揭榜挂帅”机制</a:t>
              </a:r>
            </a:p>
          </p:txBody>
        </p:sp>
        <p:sp>
          <p:nvSpPr>
            <p:cNvPr id="98" name="矩形 97"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14197" y="3089947"/>
              <a:ext cx="1415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rPr>
                <a:t>04</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cxnSp>
          <p:nvCxnSpPr>
            <p:cNvPr id="99" name="直接连接符 98"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49892" y="3394949"/>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100" name="组合 99"/>
          <p:cNvGrpSpPr/>
          <p:nvPr/>
        </p:nvGrpSpPr>
        <p:grpSpPr>
          <a:xfrm>
            <a:off x="9192318" y="3559070"/>
            <a:ext cx="2820566" cy="1085854"/>
            <a:chOff x="6923410" y="3089947"/>
            <a:chExt cx="2115424" cy="814390"/>
          </a:xfrm>
        </p:grpSpPr>
        <p:sp>
          <p:nvSpPr>
            <p:cNvPr id="101" name="矩形 100"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23410" y="3420467"/>
              <a:ext cx="2115424" cy="483870"/>
            </a:xfrm>
            <a:prstGeom prst="rect">
              <a:avLst/>
            </a:prstGeom>
          </p:spPr>
          <p:txBody>
            <a:bodyPr wrap="square">
              <a:spAutoFit/>
            </a:bodyPr>
            <a:lstStyle/>
            <a:p>
              <a:pPr marL="0" marR="0" lvl="0" indent="0" algn="ctr" defTabSz="1219200" rtl="0" eaLnBrk="1" fontAlgn="auto" latinLnBrk="0" hangingPunct="1">
                <a:spcBef>
                  <a:spcPts val="0"/>
                </a:spcBef>
                <a:spcAft>
                  <a:spcPts val="0"/>
                </a:spcAft>
                <a:buClrTx/>
                <a:buSzTx/>
                <a:buFontTx/>
                <a:buNone/>
                <a:defRPr/>
              </a:pPr>
              <a:r>
                <a:rPr kumimoji="0" lang="zh-CN" altLang="en-US" b="1" i="0" u="none" strike="noStrike" kern="0" cap="none" spc="0" normalizeH="0" baseline="0" noProof="0" dirty="0">
                  <a:ln>
                    <a:noFill/>
                  </a:ln>
                  <a:solidFill>
                    <a:schemeClr val="bg2">
                      <a:lumMod val="25000"/>
                    </a:schemeClr>
                  </a:solidFill>
                  <a:effectLst/>
                  <a:uLnTx/>
                  <a:uFillTx/>
                  <a:latin typeface="微软雅黑" panose="020B0503020204020204" charset="-122"/>
                  <a:ea typeface="微软雅黑" panose="020B0503020204020204" charset="-122"/>
                  <a:cs typeface="+mn-ea"/>
                  <a:sym typeface="+mn-lt"/>
                </a:rPr>
                <a:t>研究谋划好仪器和传感器制造基地</a:t>
              </a:r>
            </a:p>
          </p:txBody>
        </p:sp>
        <p:sp>
          <p:nvSpPr>
            <p:cNvPr id="102" name="矩形 10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14197" y="3089947"/>
              <a:ext cx="1415143" cy="27699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rPr>
                <a:t>05</a:t>
              </a:r>
              <a:endParaRPr kumimoji="0" lang="zh-CN" altLang="en-US" sz="1800" b="0" i="0" u="none" strike="noStrike" kern="1200" cap="none" spc="0" normalizeH="0" baseline="0" noProof="0" dirty="0">
                <a:ln>
                  <a:noFill/>
                </a:ln>
                <a:solidFill>
                  <a:prstClr val="black">
                    <a:lumMod val="50000"/>
                    <a:lumOff val="50000"/>
                  </a:prstClr>
                </a:solidFill>
                <a:effectLst/>
                <a:uLnTx/>
                <a:uFillTx/>
                <a:latin typeface="微软雅黑" panose="020B0503020204020204" charset="-122"/>
                <a:ea typeface="微软雅黑" panose="020B0503020204020204" charset="-122"/>
                <a:cs typeface="+mn-ea"/>
                <a:sym typeface="+mn-lt"/>
              </a:endParaRPr>
            </a:p>
          </p:txBody>
        </p:sp>
        <p:cxnSp>
          <p:nvCxnSpPr>
            <p:cNvPr id="103" name="直接连接符 102"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49892" y="3394949"/>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sp>
        <p:nvSpPr>
          <p:cNvPr id="104" name="文本框 103"/>
          <p:cNvSpPr txBox="1"/>
          <p:nvPr/>
        </p:nvSpPr>
        <p:spPr>
          <a:xfrm>
            <a:off x="222885" y="3999230"/>
            <a:ext cx="2499360" cy="2168525"/>
          </a:xfrm>
          <a:prstGeom prst="rect">
            <a:avLst/>
          </a:prstGeom>
        </p:spPr>
        <p:txBody>
          <a:bodyPr wrap="square">
            <a:spAutoFit/>
          </a:bodyPr>
          <a:lstStyle>
            <a:defPPr>
              <a:defRPr lang="zh-CN"/>
            </a:defPPr>
            <a:lvl1pPr marR="0" lvl="0" indent="0" algn="ctr" defTabSz="1219200" fontAlgn="auto">
              <a:lnSpc>
                <a:spcPct val="150000"/>
              </a:lnSpc>
              <a:spcBef>
                <a:spcPts val="0"/>
              </a:spcBef>
              <a:spcAft>
                <a:spcPts val="0"/>
              </a:spcAft>
              <a:buClrTx/>
              <a:buSzTx/>
              <a:buFontTx/>
              <a:buNone/>
              <a:defRPr kumimoji="0" b="1" i="0" u="none" strike="noStrike" kern="0" cap="none" spc="0" normalizeH="0" baseline="0">
                <a:ln>
                  <a:noFill/>
                </a:ln>
                <a:solidFill>
                  <a:prstClr val="black">
                    <a:lumMod val="50000"/>
                    <a:lumOff val="50000"/>
                  </a:prstClr>
                </a:solidFill>
                <a:effectLst/>
                <a:uLnTx/>
                <a:uFillTx/>
                <a:latin typeface="微软雅黑" panose="020B0503020204020204" charset="-122"/>
                <a:ea typeface="微软雅黑" panose="020B0503020204020204" charset="-122"/>
                <a:cs typeface="+mn-ea"/>
              </a:defRPr>
            </a:lvl1pPr>
          </a:lstStyle>
          <a:p>
            <a:pPr algn="l"/>
            <a:r>
              <a:rPr lang="zh-CN" altLang="en-US" dirty="0">
                <a:solidFill>
                  <a:schemeClr val="bg2">
                    <a:lumMod val="25000"/>
                  </a:schemeClr>
                </a:solidFill>
                <a:sym typeface="+mn-lt"/>
              </a:rPr>
              <a:t>充分认识北京在发展仪器和传感器产业方面的优势和劣势。聚焦中高端，紧盯蓝海市场，抢占孵化高端产品</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p:cNvSpPr txBox="1"/>
          <p:nvPr/>
        </p:nvSpPr>
        <p:spPr>
          <a:xfrm>
            <a:off x="2460170" y="2144286"/>
            <a:ext cx="7271658" cy="304698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rPr>
              <a:t>PART THREE</a:t>
            </a:r>
            <a:endParaRPr kumimoji="0" lang="zh-CN" altLang="en-US"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endParaRPr>
          </a:p>
        </p:txBody>
      </p:sp>
      <p:sp>
        <p:nvSpPr>
          <p:cNvPr id="10" name="矩形 9"/>
          <p:cNvSpPr/>
          <p:nvPr/>
        </p:nvSpPr>
        <p:spPr>
          <a:xfrm>
            <a:off x="5902011" y="5566061"/>
            <a:ext cx="387976" cy="79048"/>
          </a:xfrm>
          <a:prstGeom prst="rect">
            <a:avLst/>
          </a:prstGeom>
          <a:gradFill>
            <a:gsLst>
              <a:gs pos="100000">
                <a:srgbClr val="21273E"/>
              </a:gs>
              <a:gs pos="0">
                <a:srgbClr val="2C344B"/>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13" name="组合 12"/>
          <p:cNvGrpSpPr/>
          <p:nvPr/>
        </p:nvGrpSpPr>
        <p:grpSpPr>
          <a:xfrm>
            <a:off x="5677176" y="1198390"/>
            <a:ext cx="837646" cy="837644"/>
            <a:chOff x="5568043" y="1174090"/>
            <a:chExt cx="1383041" cy="1383041"/>
          </a:xfrm>
        </p:grpSpPr>
        <p:sp>
          <p:nvSpPr>
            <p:cNvPr id="12" name="圆角矩形 11"/>
            <p:cNvSpPr/>
            <p:nvPr/>
          </p:nvSpPr>
          <p:spPr>
            <a:xfrm rot="2700000">
              <a:off x="5568043" y="1174090"/>
              <a:ext cx="1383041" cy="1383041"/>
            </a:xfrm>
            <a:prstGeom prst="roundRect">
              <a:avLst>
                <a:gd name="adj" fmla="val 4861"/>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文本框 10"/>
            <p:cNvSpPr txBox="1"/>
            <p:nvPr/>
          </p:nvSpPr>
          <p:spPr>
            <a:xfrm>
              <a:off x="5633972" y="1328550"/>
              <a:ext cx="1256627" cy="1065229"/>
            </a:xfrm>
            <a:prstGeom prst="rect">
              <a:avLst/>
            </a:prstGeom>
            <a:noFill/>
          </p:spPr>
          <p:txBody>
            <a:bodyPr wrap="square" rtlCol="0">
              <a:spAutoFit/>
            </a:bodyPr>
            <a:lstStyle>
              <a:defPPr>
                <a:defRPr lang="zh-CN"/>
              </a:defPPr>
              <a:lvl1pPr algn="ctr">
                <a:defRPr sz="3600">
                  <a:solidFill>
                    <a:schemeClr val="bg1"/>
                  </a:solidFill>
                  <a:effectLst>
                    <a:outerShdw blurRad="38100" dist="38100" dir="2700000" algn="tl">
                      <a:srgbClr val="000000">
                        <a:alpha val="30000"/>
                      </a:srgbClr>
                    </a:outerShdw>
                  </a:effectLs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sym typeface="+mn-lt"/>
                </a:rPr>
                <a:t>三</a:t>
              </a:r>
            </a:p>
          </p:txBody>
        </p:sp>
      </p:grpSp>
      <p:cxnSp>
        <p:nvCxnSpPr>
          <p:cNvPr id="14" name="直接连接符 13"/>
          <p:cNvCxnSpPr/>
          <p:nvPr/>
        </p:nvCxnSpPr>
        <p:spPr>
          <a:xfrm>
            <a:off x="-342789" y="3526972"/>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10426048" y="3526972"/>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053514" y="2643461"/>
            <a:ext cx="10084969" cy="1850390"/>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ea"/>
                <a:sym typeface="+mn-lt"/>
              </a:rPr>
              <a:t>关于高端仪器和传感器产业聚集区</a:t>
            </a:r>
          </a:p>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ea"/>
                <a:sym typeface="+mn-lt"/>
              </a:rPr>
              <a:t>建设支持政策的考虑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196465" y="601345"/>
            <a:ext cx="302006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Supportive  policy</a:t>
            </a:r>
          </a:p>
        </p:txBody>
      </p:sp>
      <p:sp>
        <p:nvSpPr>
          <p:cNvPr id="5" name="文本框 4"/>
          <p:cNvSpPr txBox="1"/>
          <p:nvPr/>
        </p:nvSpPr>
        <p:spPr>
          <a:xfrm>
            <a:off x="2087880" y="1113790"/>
            <a:ext cx="2500630" cy="6451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支持政策</a:t>
            </a:r>
          </a:p>
        </p:txBody>
      </p:sp>
      <p:grpSp>
        <p:nvGrpSpPr>
          <p:cNvPr id="97" name="组合 96"/>
          <p:cNvGrpSpPr/>
          <p:nvPr/>
        </p:nvGrpSpPr>
        <p:grpSpPr>
          <a:xfrm>
            <a:off x="2262153" y="99994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73" name="文本框 72"/>
          <p:cNvSpPr txBox="1"/>
          <p:nvPr/>
        </p:nvSpPr>
        <p:spPr>
          <a:xfrm>
            <a:off x="1969420" y="2430485"/>
            <a:ext cx="3474522" cy="4298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200" b="1" i="0" u="none" strike="noStrike" kern="1200" cap="none" spc="0" normalizeH="0" baseline="0" noProof="0" dirty="0">
                <a:ln>
                  <a:noFill/>
                </a:ln>
                <a:solidFill>
                  <a:srgbClr val="2C344B"/>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硬科技团队方面</a:t>
            </a:r>
          </a:p>
        </p:txBody>
      </p:sp>
      <p:sp>
        <p:nvSpPr>
          <p:cNvPr id="71" name="圆角矩形 17"/>
          <p:cNvSpPr/>
          <p:nvPr/>
        </p:nvSpPr>
        <p:spPr>
          <a:xfrm>
            <a:off x="910038" y="2291993"/>
            <a:ext cx="3990715" cy="707873"/>
          </a:xfrm>
          <a:prstGeom prst="roundRect">
            <a:avLst>
              <a:gd name="adj" fmla="val 7796"/>
            </a:avLst>
          </a:prstGeom>
          <a:noFill/>
          <a:ln>
            <a:solidFill>
              <a:srgbClr val="2C344B">
                <a:alpha val="50000"/>
              </a:srgbClr>
            </a:solid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72" name="矩形 71"/>
          <p:cNvSpPr/>
          <p:nvPr/>
        </p:nvSpPr>
        <p:spPr>
          <a:xfrm>
            <a:off x="1259582" y="2112050"/>
            <a:ext cx="399972" cy="399972"/>
          </a:xfrm>
          <a:prstGeom prst="rect">
            <a:avLst/>
          </a:prstGeom>
          <a:gradFill>
            <a:gsLst>
              <a:gs pos="0">
                <a:srgbClr val="2C344B"/>
              </a:gs>
              <a:gs pos="100000">
                <a:srgbClr val="21273E"/>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01</a:t>
            </a:r>
            <a:endParaRPr kumimoji="0" lang="zh-CN" altLang="en-US"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8" name="文本框 7"/>
          <p:cNvSpPr txBox="1"/>
          <p:nvPr/>
        </p:nvSpPr>
        <p:spPr>
          <a:xfrm>
            <a:off x="1259840" y="3073400"/>
            <a:ext cx="10257155" cy="2346283"/>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a:spcBef>
                <a:spcPts val="1200"/>
              </a:spcBef>
            </a:pPr>
            <a:r>
              <a:rPr lang="zh-CN" altLang="en-US" sz="2000" dirty="0"/>
              <a:t>将硬科技产业创业团队支持分为</a:t>
            </a:r>
            <a:r>
              <a:rPr lang="zh-CN" altLang="en-US" sz="2000" b="1" dirty="0">
                <a:solidFill>
                  <a:srgbClr val="C00000"/>
                </a:solidFill>
              </a:rPr>
              <a:t>四档</a:t>
            </a:r>
            <a:r>
              <a:rPr lang="zh-CN" altLang="en-US" sz="2000" dirty="0"/>
              <a:t>，给予最高</a:t>
            </a:r>
            <a:r>
              <a:rPr lang="en-US" altLang="zh-CN" sz="2000" b="1" dirty="0">
                <a:solidFill>
                  <a:srgbClr val="C00000"/>
                </a:solidFill>
              </a:rPr>
              <a:t>1000</a:t>
            </a:r>
            <a:r>
              <a:rPr lang="zh-CN" altLang="en-US" sz="2000" b="1" dirty="0">
                <a:solidFill>
                  <a:srgbClr val="C00000"/>
                </a:solidFill>
              </a:rPr>
              <a:t>万元</a:t>
            </a:r>
            <a:r>
              <a:rPr lang="zh-CN" altLang="en-US" sz="2000" dirty="0"/>
              <a:t>支持资金，分三年进行拨付。</a:t>
            </a:r>
          </a:p>
          <a:p>
            <a:r>
              <a:rPr lang="zh-CN" altLang="en-US" sz="2000" dirty="0"/>
              <a:t>鼓励硬科技产业创业团队通过与区内成熟企业组建合资公司的方式运营，给予企业</a:t>
            </a:r>
            <a:r>
              <a:rPr lang="zh-CN" altLang="en-US" sz="2000" b="1" dirty="0">
                <a:solidFill>
                  <a:srgbClr val="C00000"/>
                </a:solidFill>
              </a:rPr>
              <a:t>一次性不超过直接支持资金总额15%的运营费用</a:t>
            </a:r>
            <a:r>
              <a:rPr lang="zh-CN" altLang="en-US" sz="2000" dirty="0"/>
              <a:t>支持。</a:t>
            </a:r>
          </a:p>
          <a:p>
            <a:r>
              <a:rPr lang="zh-CN" altLang="en-US" sz="2000" dirty="0"/>
              <a:t>对团队中高层次人才给予</a:t>
            </a:r>
            <a:r>
              <a:rPr lang="zh-CN" altLang="en-US" sz="2000" b="1" dirty="0">
                <a:solidFill>
                  <a:srgbClr val="C00000"/>
                </a:solidFill>
              </a:rPr>
              <a:t>一次性资金补助及个税减免、子女教育、医疗</a:t>
            </a:r>
            <a:r>
              <a:rPr lang="zh-CN" altLang="en-US" sz="2000" dirty="0"/>
              <a:t>等方面支持，对团队人才给予</a:t>
            </a:r>
            <a:r>
              <a:rPr lang="zh-CN" altLang="en-US" sz="2000" b="1" dirty="0">
                <a:solidFill>
                  <a:srgbClr val="C00000"/>
                </a:solidFill>
              </a:rPr>
              <a:t>户口指标</a:t>
            </a:r>
            <a:r>
              <a:rPr lang="zh-CN" altLang="en-US" sz="2000" dirty="0"/>
              <a:t>支持，对团队带头人给予</a:t>
            </a:r>
            <a:r>
              <a:rPr lang="zh-CN" altLang="en-US" sz="2000" b="1" dirty="0">
                <a:solidFill>
                  <a:srgbClr val="C00000"/>
                </a:solidFill>
              </a:rPr>
              <a:t>住房租金补贴及人才公寓</a:t>
            </a:r>
            <a:r>
              <a:rPr lang="zh-CN" altLang="en-US" sz="2000" dirty="0"/>
              <a:t>等住房支持。</a:t>
            </a:r>
            <a:endParaRPr lang="zh-CN" altLang="en-US" sz="2000" b="1" dirty="0">
              <a:solidFill>
                <a:schemeClr val="accent1">
                  <a:lumMod val="75000"/>
                </a:schemeClr>
              </a:solidFill>
              <a:sym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圆角矩形 17"/>
          <p:cNvSpPr/>
          <p:nvPr/>
        </p:nvSpPr>
        <p:spPr>
          <a:xfrm>
            <a:off x="1088895" y="2298777"/>
            <a:ext cx="3990715" cy="706005"/>
          </a:xfrm>
          <a:prstGeom prst="roundRect">
            <a:avLst>
              <a:gd name="adj" fmla="val 7796"/>
            </a:avLst>
          </a:prstGeom>
          <a:noFill/>
          <a:ln>
            <a:solidFill>
              <a:srgbClr val="2C344B">
                <a:alpha val="50000"/>
              </a:srgbClr>
            </a:solid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文本框 3"/>
          <p:cNvSpPr txBox="1"/>
          <p:nvPr/>
        </p:nvSpPr>
        <p:spPr>
          <a:xfrm>
            <a:off x="2196465" y="601345"/>
            <a:ext cx="302006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Supportive  policy</a:t>
            </a:r>
          </a:p>
        </p:txBody>
      </p:sp>
      <p:sp>
        <p:nvSpPr>
          <p:cNvPr id="5" name="文本框 4"/>
          <p:cNvSpPr txBox="1"/>
          <p:nvPr/>
        </p:nvSpPr>
        <p:spPr>
          <a:xfrm>
            <a:off x="2087880" y="1113790"/>
            <a:ext cx="2500630" cy="6451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支持政策</a:t>
            </a:r>
          </a:p>
        </p:txBody>
      </p:sp>
      <p:grpSp>
        <p:nvGrpSpPr>
          <p:cNvPr id="97" name="组合 96"/>
          <p:cNvGrpSpPr/>
          <p:nvPr/>
        </p:nvGrpSpPr>
        <p:grpSpPr>
          <a:xfrm>
            <a:off x="2262153" y="99994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93" name="组合 92"/>
          <p:cNvGrpSpPr/>
          <p:nvPr/>
        </p:nvGrpSpPr>
        <p:grpSpPr>
          <a:xfrm>
            <a:off x="1436173" y="2142240"/>
            <a:ext cx="3643457" cy="723990"/>
            <a:chOff x="6729014" y="2497746"/>
            <a:chExt cx="3726491" cy="723990"/>
          </a:xfrm>
        </p:grpSpPr>
        <p:sp>
          <p:nvSpPr>
            <p:cNvPr id="100" name="文本框 99"/>
            <p:cNvSpPr txBox="1"/>
            <p:nvPr/>
          </p:nvSpPr>
          <p:spPr>
            <a:xfrm>
              <a:off x="7578482" y="2791841"/>
              <a:ext cx="2877023" cy="42989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200" b="1" i="0" u="none" strike="noStrike" cap="none" spc="0" normalizeH="0" baseline="0">
                  <a:ln>
                    <a:noFill/>
                  </a:ln>
                  <a:solidFill>
                    <a:srgbClr val="2C344B"/>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defRPr>
              </a:lvl1pPr>
            </a:lstStyle>
            <a:p>
              <a:r>
                <a:rPr lang="zh-CN" altLang="en-US" dirty="0">
                  <a:sym typeface="+mn-lt"/>
                </a:rPr>
                <a:t>应用场景方面</a:t>
              </a:r>
            </a:p>
          </p:txBody>
        </p:sp>
        <p:sp>
          <p:nvSpPr>
            <p:cNvPr id="99" name="矩形 98"/>
            <p:cNvSpPr/>
            <p:nvPr/>
          </p:nvSpPr>
          <p:spPr>
            <a:xfrm>
              <a:off x="6729014" y="2497746"/>
              <a:ext cx="399972" cy="399972"/>
            </a:xfrm>
            <a:prstGeom prst="rect">
              <a:avLst/>
            </a:prstGeom>
            <a:gradFill>
              <a:gsLst>
                <a:gs pos="0">
                  <a:srgbClr val="2C344B"/>
                </a:gs>
                <a:gs pos="100000">
                  <a:srgbClr val="21273E"/>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02</a:t>
              </a:r>
              <a:endParaRPr kumimoji="0" lang="zh-CN" altLang="en-US"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8" name="文本框 7"/>
          <p:cNvSpPr txBox="1"/>
          <p:nvPr/>
        </p:nvSpPr>
        <p:spPr>
          <a:xfrm>
            <a:off x="1259840" y="3172460"/>
            <a:ext cx="9227820" cy="2553335"/>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a:spcBef>
                <a:spcPts val="1200"/>
              </a:spcBef>
            </a:pPr>
            <a:r>
              <a:rPr lang="zh-CN" altLang="en-US" sz="2000" dirty="0"/>
              <a:t>市经信局和相关市级部门正在梳理仪器和传感器产业相关应用场景需求，加紧制定</a:t>
            </a:r>
            <a:r>
              <a:rPr lang="zh-CN" altLang="en-US" sz="2000" b="1" dirty="0">
                <a:solidFill>
                  <a:srgbClr val="C00000"/>
                </a:solidFill>
              </a:rPr>
              <a:t>第一批项目榜单。</a:t>
            </a:r>
            <a:endParaRPr lang="zh-CN" altLang="en-US" sz="2000" dirty="0"/>
          </a:p>
          <a:p>
            <a:pPr>
              <a:spcBef>
                <a:spcPts val="1200"/>
              </a:spcBef>
            </a:pPr>
            <a:r>
              <a:rPr lang="zh-CN" altLang="en-US" sz="2000" dirty="0"/>
              <a:t>怀柔区作为全市应用场景建设的先行试点，正在从</a:t>
            </a:r>
            <a:r>
              <a:rPr lang="zh-CN" altLang="en-US" sz="2000" dirty="0">
                <a:solidFill>
                  <a:schemeClr val="tx1"/>
                </a:solidFill>
              </a:rPr>
              <a:t>环保、农业和园林</a:t>
            </a:r>
            <a:r>
              <a:rPr lang="zh-CN" altLang="en-US" sz="2000" dirty="0"/>
              <a:t>等多个领域梳理多类仪器和传感器领域的应用场景清单，</a:t>
            </a:r>
            <a:r>
              <a:rPr lang="zh-CN" altLang="en-US" sz="2000" b="1" dirty="0">
                <a:solidFill>
                  <a:srgbClr val="C00000"/>
                </a:solidFill>
              </a:rPr>
              <a:t>计划4月底前举办发布会，发布第一批应用场景项目。</a:t>
            </a:r>
            <a:endParaRPr lang="zh-CN" altLang="en-US" sz="2000" b="1" dirty="0">
              <a:solidFill>
                <a:srgbClr val="C00000"/>
              </a:solidFill>
              <a:sym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圆角矩形 17"/>
          <p:cNvSpPr/>
          <p:nvPr/>
        </p:nvSpPr>
        <p:spPr>
          <a:xfrm>
            <a:off x="967105" y="2232660"/>
            <a:ext cx="3991610" cy="708025"/>
          </a:xfrm>
          <a:prstGeom prst="roundRect">
            <a:avLst>
              <a:gd name="adj" fmla="val 7796"/>
            </a:avLst>
          </a:prstGeom>
          <a:noFill/>
          <a:ln>
            <a:solidFill>
              <a:srgbClr val="2C344B">
                <a:alpha val="50000"/>
              </a:srgbClr>
            </a:solid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4" name="文本框 3"/>
          <p:cNvSpPr txBox="1"/>
          <p:nvPr/>
        </p:nvSpPr>
        <p:spPr>
          <a:xfrm>
            <a:off x="2196465" y="601345"/>
            <a:ext cx="3020060" cy="39878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en-US" altLang="zh-CN" sz="20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Supportive  policy</a:t>
            </a:r>
          </a:p>
        </p:txBody>
      </p:sp>
      <p:sp>
        <p:nvSpPr>
          <p:cNvPr id="5" name="文本框 4"/>
          <p:cNvSpPr txBox="1"/>
          <p:nvPr/>
        </p:nvSpPr>
        <p:spPr>
          <a:xfrm>
            <a:off x="2087880" y="1113790"/>
            <a:ext cx="2500630" cy="645160"/>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21273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sym typeface="+mn-lt"/>
              </a:rPr>
              <a:t>支持政策</a:t>
            </a:r>
          </a:p>
        </p:txBody>
      </p:sp>
      <p:grpSp>
        <p:nvGrpSpPr>
          <p:cNvPr id="97" name="组合 96"/>
          <p:cNvGrpSpPr/>
          <p:nvPr/>
        </p:nvGrpSpPr>
        <p:grpSpPr>
          <a:xfrm>
            <a:off x="2262153" y="99994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grpSp>
        <p:nvGrpSpPr>
          <p:cNvPr id="102" name="组合 101"/>
          <p:cNvGrpSpPr/>
          <p:nvPr/>
        </p:nvGrpSpPr>
        <p:grpSpPr>
          <a:xfrm>
            <a:off x="1320324" y="2010665"/>
            <a:ext cx="4324350" cy="791210"/>
            <a:chOff x="7496125" y="2426648"/>
            <a:chExt cx="4324350" cy="791210"/>
          </a:xfrm>
        </p:grpSpPr>
        <p:sp>
          <p:nvSpPr>
            <p:cNvPr id="106" name="文本框 105"/>
            <p:cNvSpPr txBox="1"/>
            <p:nvPr/>
          </p:nvSpPr>
          <p:spPr>
            <a:xfrm>
              <a:off x="8147635" y="2787963"/>
              <a:ext cx="3672840" cy="429895"/>
            </a:xfrm>
            <a:prstGeom prst="rect">
              <a:avLst/>
            </a:prstGeom>
            <a:noFill/>
          </p:spPr>
          <p:txBody>
            <a:bodyPr wrap="square" rtlCol="0">
              <a:spAutoFit/>
            </a:bodyPr>
            <a:lstStyle>
              <a:defPPr>
                <a:defRPr lang="zh-CN"/>
              </a:defPPr>
              <a:lvl1pPr marR="0" lvl="0" indent="0" fontAlgn="auto">
                <a:lnSpc>
                  <a:spcPct val="100000"/>
                </a:lnSpc>
                <a:spcBef>
                  <a:spcPts val="0"/>
                </a:spcBef>
                <a:spcAft>
                  <a:spcPts val="0"/>
                </a:spcAft>
                <a:buClrTx/>
                <a:buSzTx/>
                <a:buFontTx/>
                <a:buNone/>
                <a:defRPr kumimoji="0" sz="2200" b="1" i="0" u="none" strike="noStrike" cap="none" spc="0" normalizeH="0" baseline="0">
                  <a:ln>
                    <a:noFill/>
                  </a:ln>
                  <a:solidFill>
                    <a:srgbClr val="2C344B"/>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cs typeface="+mn-ea"/>
                </a:defRPr>
              </a:lvl1pPr>
            </a:lstStyle>
            <a:p>
              <a:r>
                <a:rPr lang="zh-CN" altLang="en-US" dirty="0">
                  <a:sym typeface="+mn-lt"/>
                </a:rPr>
                <a:t>成熟企业落地方面</a:t>
              </a:r>
            </a:p>
          </p:txBody>
        </p:sp>
        <p:sp>
          <p:nvSpPr>
            <p:cNvPr id="105" name="矩形 104"/>
            <p:cNvSpPr/>
            <p:nvPr/>
          </p:nvSpPr>
          <p:spPr>
            <a:xfrm>
              <a:off x="7496125" y="2426648"/>
              <a:ext cx="399972" cy="399972"/>
            </a:xfrm>
            <a:prstGeom prst="rect">
              <a:avLst/>
            </a:prstGeom>
            <a:gradFill>
              <a:gsLst>
                <a:gs pos="0">
                  <a:srgbClr val="2C344B"/>
                </a:gs>
                <a:gs pos="100000">
                  <a:srgbClr val="21273E"/>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en-US" altLang="zh-CN"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rPr>
                <a:t>03</a:t>
              </a:r>
              <a:endParaRPr kumimoji="0" lang="zh-CN" altLang="en-US" sz="2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
        <p:nvSpPr>
          <p:cNvPr id="8" name="文本框 7"/>
          <p:cNvSpPr txBox="1"/>
          <p:nvPr/>
        </p:nvSpPr>
        <p:spPr>
          <a:xfrm>
            <a:off x="1320165" y="3313430"/>
            <a:ext cx="10257155" cy="1168400"/>
          </a:xfrm>
          <a:prstGeom prst="rect">
            <a:avLst/>
          </a:prstGeom>
          <a:noFill/>
        </p:spPr>
        <p:txBody>
          <a:bodyPr wrap="square">
            <a:spAutoFit/>
          </a:bodyPr>
          <a:lstStyle>
            <a:defPPr>
              <a:defRPr lang="zh-CN"/>
            </a:defPPr>
            <a:lvl1pPr marL="342900" indent="-342900" defTabSz="457200">
              <a:lnSpc>
                <a:spcPct val="150000"/>
              </a:lnSpc>
              <a:buFont typeface="Wingdings" panose="05000000000000000000" pitchFamily="2" charset="2"/>
              <a:buChar char="u"/>
              <a:defRPr>
                <a:latin typeface="微软雅黑" panose="020B0503020204020204" charset="-122"/>
                <a:ea typeface="微软雅黑" panose="020B0503020204020204" charset="-122"/>
                <a:cs typeface="Arial" panose="020B0604020202020204" pitchFamily="34" charset="0"/>
              </a:defRPr>
            </a:lvl1pPr>
          </a:lstStyle>
          <a:p>
            <a:pPr>
              <a:spcBef>
                <a:spcPts val="1200"/>
              </a:spcBef>
            </a:pPr>
            <a:r>
              <a:rPr lang="zh-CN" altLang="en-US" sz="2000" dirty="0"/>
              <a:t>占地经营类企业：区级税收留成的</a:t>
            </a:r>
            <a:r>
              <a:rPr lang="zh-CN" altLang="en-US" sz="2000" b="1" dirty="0">
                <a:solidFill>
                  <a:srgbClr val="C00000"/>
                </a:solidFill>
              </a:rPr>
              <a:t>40%—60%</a:t>
            </a:r>
            <a:r>
              <a:rPr lang="zh-CN" altLang="en-US" sz="2000" dirty="0"/>
              <a:t>资金返还</a:t>
            </a:r>
          </a:p>
          <a:p>
            <a:pPr>
              <a:spcBef>
                <a:spcPts val="1200"/>
              </a:spcBef>
            </a:pPr>
            <a:r>
              <a:rPr lang="zh-CN" altLang="en-US" sz="2000" dirty="0"/>
              <a:t>非占地经营类企业：区级税收留成的</a:t>
            </a:r>
            <a:r>
              <a:rPr lang="zh-CN" altLang="en-US" sz="2000" b="1" dirty="0">
                <a:solidFill>
                  <a:srgbClr val="C00000"/>
                </a:solidFill>
              </a:rPr>
              <a:t>45%—65%</a:t>
            </a:r>
            <a:r>
              <a:rPr lang="zh-CN" altLang="en-US" sz="2000" dirty="0"/>
              <a:t>资金返还</a:t>
            </a:r>
            <a:endParaRPr lang="zh-CN" altLang="en-US" sz="2000" b="1" dirty="0">
              <a:solidFill>
                <a:schemeClr val="accent1">
                  <a:lumMod val="75000"/>
                </a:schemeClr>
              </a:solidFill>
              <a:sym typeface="+mn-ea"/>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t="24091" b="5123"/>
          <a:stretch>
            <a:fillRect/>
          </a:stretch>
        </p:blipFill>
        <p:spPr>
          <a:xfrm>
            <a:off x="0" y="734060"/>
            <a:ext cx="12192000" cy="5215890"/>
          </a:xfrm>
          <a:prstGeom prst="rect">
            <a:avLst/>
          </a:prstGeom>
        </p:spPr>
      </p:pic>
      <p:sp>
        <p:nvSpPr>
          <p:cNvPr id="10" name="文本框 9"/>
          <p:cNvSpPr txBox="1"/>
          <p:nvPr/>
        </p:nvSpPr>
        <p:spPr>
          <a:xfrm>
            <a:off x="1308735" y="1015365"/>
            <a:ext cx="9574530" cy="1938020"/>
          </a:xfrm>
          <a:prstGeom prst="rect">
            <a:avLst/>
          </a:prstGeom>
          <a:noFill/>
        </p:spPr>
        <p:txBody>
          <a:bodyPr wrap="square" rtlCol="0">
            <a:spAutoFit/>
          </a:bodyPr>
          <a:lstStyle/>
          <a:p>
            <a:pPr algn="ctr"/>
            <a:r>
              <a:rPr lang="zh-CN" altLang="en-US" sz="6000" b="1" dirty="0">
                <a:solidFill>
                  <a:schemeClr val="bg1"/>
                </a:solidFill>
              </a:rPr>
              <a:t>愿与您</a:t>
            </a:r>
            <a:r>
              <a:rPr lang="zh-CN" altLang="en-US" sz="6000" b="1" dirty="0">
                <a:solidFill>
                  <a:schemeClr val="bg1"/>
                </a:solidFill>
                <a:sym typeface="+mn-ea"/>
              </a:rPr>
              <a:t>携手</a:t>
            </a:r>
            <a:r>
              <a:rPr lang="zh-CN" altLang="en-US" sz="6000" b="1" dirty="0">
                <a:solidFill>
                  <a:schemeClr val="bg1"/>
                </a:solidFill>
              </a:rPr>
              <a:t>合作</a:t>
            </a:r>
          </a:p>
          <a:p>
            <a:pPr algn="ctr"/>
            <a:r>
              <a:rPr lang="zh-CN" altLang="en-US" sz="6000" b="1" dirty="0">
                <a:solidFill>
                  <a:schemeClr val="bg1"/>
                </a:solidFill>
              </a:rPr>
              <a:t>共创辉煌</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30"/>
          <p:cNvSpPr txBox="1"/>
          <p:nvPr/>
        </p:nvSpPr>
        <p:spPr>
          <a:xfrm>
            <a:off x="2460170" y="2144286"/>
            <a:ext cx="7271658" cy="304698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rPr>
              <a:t>PART </a:t>
            </a:r>
          </a:p>
          <a:p>
            <a:pPr marL="0" marR="0" lvl="0" indent="0" algn="ctr" defTabSz="228600" rtl="0" eaLnBrk="1" fontAlgn="auto" latinLnBrk="0" hangingPunct="1">
              <a:lnSpc>
                <a:spcPct val="100000"/>
              </a:lnSpc>
              <a:spcBef>
                <a:spcPts val="0"/>
              </a:spcBef>
              <a:spcAft>
                <a:spcPts val="0"/>
              </a:spcAft>
              <a:buClrTx/>
              <a:buSzTx/>
              <a:buFontTx/>
              <a:buNone/>
              <a:defRPr/>
            </a:pPr>
            <a:r>
              <a:rPr lang="en-US" altLang="zh-CN" sz="9600" b="1" dirty="0">
                <a:solidFill>
                  <a:prstClr val="white">
                    <a:lumMod val="65000"/>
                    <a:alpha val="20000"/>
                  </a:prstClr>
                </a:solidFill>
                <a:latin typeface="微软雅黑" panose="020B0503020204020204" charset="-122"/>
                <a:ea typeface="微软雅黑" panose="020B0503020204020204" charset="-122"/>
                <a:cs typeface="+mn-ea"/>
                <a:sym typeface="+mn-lt"/>
              </a:rPr>
              <a:t>ONE</a:t>
            </a:r>
            <a:endParaRPr kumimoji="0" lang="zh-CN" altLang="en-US"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endParaRPr>
          </a:p>
        </p:txBody>
      </p:sp>
      <p:sp>
        <p:nvSpPr>
          <p:cNvPr id="10" name="矩形 9"/>
          <p:cNvSpPr/>
          <p:nvPr/>
        </p:nvSpPr>
        <p:spPr>
          <a:xfrm>
            <a:off x="5902010" y="5455653"/>
            <a:ext cx="387976" cy="79048"/>
          </a:xfrm>
          <a:prstGeom prst="rect">
            <a:avLst/>
          </a:prstGeom>
          <a:gradFill>
            <a:gsLst>
              <a:gs pos="100000">
                <a:srgbClr val="21273E"/>
              </a:gs>
              <a:gs pos="0">
                <a:srgbClr val="2C344B"/>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nvGrpSpPr>
          <p:cNvPr id="13" name="组合 12"/>
          <p:cNvGrpSpPr/>
          <p:nvPr/>
        </p:nvGrpSpPr>
        <p:grpSpPr>
          <a:xfrm>
            <a:off x="5677175" y="1146386"/>
            <a:ext cx="837646" cy="837644"/>
            <a:chOff x="5568043" y="1174090"/>
            <a:chExt cx="1383041" cy="1383041"/>
          </a:xfrm>
        </p:grpSpPr>
        <p:sp>
          <p:nvSpPr>
            <p:cNvPr id="12" name="圆角矩形 11"/>
            <p:cNvSpPr/>
            <p:nvPr/>
          </p:nvSpPr>
          <p:spPr>
            <a:xfrm rot="2700000">
              <a:off x="5568043" y="1174090"/>
              <a:ext cx="1383041" cy="1383041"/>
            </a:xfrm>
            <a:prstGeom prst="roundRect">
              <a:avLst>
                <a:gd name="adj" fmla="val 4861"/>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11" name="文本框 10"/>
            <p:cNvSpPr txBox="1"/>
            <p:nvPr/>
          </p:nvSpPr>
          <p:spPr>
            <a:xfrm>
              <a:off x="5633972" y="1328550"/>
              <a:ext cx="1256627" cy="1065229"/>
            </a:xfrm>
            <a:prstGeom prst="rect">
              <a:avLst/>
            </a:prstGeom>
            <a:noFill/>
          </p:spPr>
          <p:txBody>
            <a:bodyPr wrap="square" rtlCol="0">
              <a:spAutoFit/>
            </a:bodyPr>
            <a:lstStyle>
              <a:defPPr>
                <a:defRPr lang="zh-CN"/>
              </a:defPPr>
              <a:lvl1pPr algn="ctr">
                <a:defRPr sz="3600">
                  <a:solidFill>
                    <a:schemeClr val="bg1"/>
                  </a:solidFill>
                  <a:effectLst>
                    <a:outerShdw blurRad="38100" dist="38100" dir="2700000" algn="tl">
                      <a:srgbClr val="000000">
                        <a:alpha val="30000"/>
                      </a:srgbClr>
                    </a:outerShdw>
                  </a:effectLs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sym typeface="+mn-lt"/>
                </a:rPr>
                <a:t>一</a:t>
              </a:r>
            </a:p>
          </p:txBody>
        </p:sp>
      </p:grpSp>
      <p:cxnSp>
        <p:nvCxnSpPr>
          <p:cNvPr id="14" name="直接连接符 13"/>
          <p:cNvCxnSpPr/>
          <p:nvPr/>
        </p:nvCxnSpPr>
        <p:spPr>
          <a:xfrm>
            <a:off x="202643" y="3605462"/>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9860165" y="3573378"/>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581150" y="2886075"/>
            <a:ext cx="8664575" cy="1373505"/>
          </a:xfrm>
          <a:prstGeom prst="rect">
            <a:avLst/>
          </a:prstGeom>
          <a:noFill/>
        </p:spPr>
        <p:txBody>
          <a:bodyPr wrap="square" rtlCol="0">
            <a:spAutoFit/>
          </a:bodyPr>
          <a:lstStyle/>
          <a:p>
            <a:pPr marL="0" marR="0" lvl="0" indent="0" algn="ctr" defTabSz="914400" rtl="0" eaLnBrk="1" fontAlgn="auto" latinLnBrk="0" hangingPunct="1">
              <a:lnSpc>
                <a:spcPts val="5000"/>
              </a:lnSpc>
              <a:spcBef>
                <a:spcPts val="0"/>
              </a:spcBef>
              <a:spcAft>
                <a:spcPts val="0"/>
              </a:spcAft>
              <a:buClrTx/>
              <a:buSzTx/>
              <a:buFontTx/>
              <a:buNone/>
              <a:defRPr/>
            </a:pPr>
            <a:r>
              <a:rPr kumimoji="0" lang="zh-CN" altLang="en-US" sz="4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怀柔区打造高端仪器和传感器产业聚集区的背景介绍</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矩形 73"/>
          <p:cNvSpPr/>
          <p:nvPr/>
        </p:nvSpPr>
        <p:spPr>
          <a:xfrm rot="21556260">
            <a:off x="6505226" y="2345559"/>
            <a:ext cx="1230821" cy="279445"/>
          </a:xfrm>
          <a:prstGeom prst="rect">
            <a:avLst/>
          </a:prstGeom>
          <a:solidFill>
            <a:schemeClr val="bg1">
              <a:lumMod val="85000"/>
            </a:schemeClr>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52" name="矩形 51"/>
          <p:cNvSpPr/>
          <p:nvPr/>
        </p:nvSpPr>
        <p:spPr>
          <a:xfrm rot="21556260">
            <a:off x="411480" y="2354580"/>
            <a:ext cx="2694305" cy="287655"/>
          </a:xfrm>
          <a:prstGeom prst="rect">
            <a:avLst/>
          </a:prstGeom>
          <a:solidFill>
            <a:schemeClr val="bg1">
              <a:lumMod val="85000"/>
            </a:schemeClr>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78" name="右箭头 34"/>
          <p:cNvSpPr/>
          <p:nvPr/>
        </p:nvSpPr>
        <p:spPr>
          <a:xfrm rot="21584426">
            <a:off x="8895715" y="2195195"/>
            <a:ext cx="2851785" cy="572135"/>
          </a:xfrm>
          <a:prstGeom prst="rightArrow">
            <a:avLst/>
          </a:prstGeom>
          <a:solidFill>
            <a:schemeClr val="bg1">
              <a:lumMod val="85000"/>
            </a:schemeClr>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57" name="椭圆 56"/>
          <p:cNvSpPr/>
          <p:nvPr/>
        </p:nvSpPr>
        <p:spPr>
          <a:xfrm rot="1355877">
            <a:off x="845271" y="1870506"/>
            <a:ext cx="1229177" cy="1231199"/>
          </a:xfrm>
          <a:prstGeom prst="ellipse">
            <a:avLst/>
          </a:prstGeom>
          <a:solidFill>
            <a:schemeClr val="tx1"/>
          </a:solidFill>
          <a:ln w="635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82" name="椭圆 81"/>
          <p:cNvSpPr/>
          <p:nvPr/>
        </p:nvSpPr>
        <p:spPr>
          <a:xfrm>
            <a:off x="1193165" y="2032000"/>
            <a:ext cx="1070610" cy="890905"/>
          </a:xfrm>
          <a:prstGeom prst="ellipse">
            <a:avLst/>
          </a:prstGeom>
          <a:solidFill>
            <a:sysClr val="window" lastClr="FFFFFF"/>
          </a:solidFill>
          <a:ln w="25400" cap="flat" cmpd="sng" algn="ctr">
            <a:noFill/>
            <a:prstDash val="solid"/>
          </a:ln>
          <a:effectLst/>
        </p:spPr>
        <p:txBody>
          <a:bodyPr lIns="0" tIns="0" rIns="8100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defRPr/>
            </a:pPr>
            <a:r>
              <a:rPr lang="en-US" altLang="zh-CN" sz="1400" b="1" dirty="0"/>
              <a:t>2019年11月21日</a:t>
            </a:r>
            <a:endParaRPr lang="en-US" altLang="zh-CN" sz="1400" b="1" dirty="0">
              <a:sym typeface="+mn-lt"/>
            </a:endParaRPr>
          </a:p>
        </p:txBody>
      </p:sp>
      <p:sp>
        <p:nvSpPr>
          <p:cNvPr id="59" name="矩形 58"/>
          <p:cNvSpPr/>
          <p:nvPr/>
        </p:nvSpPr>
        <p:spPr>
          <a:xfrm rot="21556260">
            <a:off x="4344568" y="2338820"/>
            <a:ext cx="1741981" cy="282532"/>
          </a:xfrm>
          <a:prstGeom prst="rect">
            <a:avLst/>
          </a:prstGeom>
          <a:solidFill>
            <a:schemeClr val="bg1">
              <a:lumMod val="85000"/>
            </a:schemeClr>
          </a:solidFill>
          <a:ln w="2540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60" name="椭圆 59"/>
          <p:cNvSpPr/>
          <p:nvPr/>
        </p:nvSpPr>
        <p:spPr>
          <a:xfrm rot="1355877">
            <a:off x="3007252" y="1883125"/>
            <a:ext cx="1229177" cy="1231199"/>
          </a:xfrm>
          <a:prstGeom prst="ellipse">
            <a:avLst/>
          </a:prstGeom>
          <a:solidFill>
            <a:schemeClr val="tx2">
              <a:lumMod val="75000"/>
            </a:schemeClr>
          </a:solidFill>
          <a:ln w="635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75" name="椭圆 74"/>
          <p:cNvSpPr/>
          <p:nvPr/>
        </p:nvSpPr>
        <p:spPr>
          <a:xfrm rot="1355877">
            <a:off x="9686679" y="1866060"/>
            <a:ext cx="1230819" cy="1229555"/>
          </a:xfrm>
          <a:prstGeom prst="ellipse">
            <a:avLst/>
          </a:prstGeom>
          <a:solidFill>
            <a:schemeClr val="tx2">
              <a:lumMod val="60000"/>
              <a:lumOff val="40000"/>
            </a:schemeClr>
          </a:solidFill>
          <a:ln w="635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79" name="文本框 13"/>
          <p:cNvSpPr txBox="1"/>
          <p:nvPr/>
        </p:nvSpPr>
        <p:spPr>
          <a:xfrm>
            <a:off x="197485" y="3514725"/>
            <a:ext cx="2197735" cy="17068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陈吉宁市长来怀调研怀柔科学城建设情况，强调怀柔区要紧抓科学城建设重要契机，着力发展科学仪器产业。</a:t>
            </a:r>
          </a:p>
        </p:txBody>
      </p:sp>
      <p:sp>
        <p:nvSpPr>
          <p:cNvPr id="2" name="椭圆 1"/>
          <p:cNvSpPr/>
          <p:nvPr/>
        </p:nvSpPr>
        <p:spPr>
          <a:xfrm rot="1355877">
            <a:off x="5169621" y="1870506"/>
            <a:ext cx="1229177" cy="1231199"/>
          </a:xfrm>
          <a:prstGeom prst="ellipse">
            <a:avLst/>
          </a:prstGeom>
          <a:solidFill>
            <a:schemeClr val="accent1">
              <a:lumMod val="50000"/>
            </a:schemeClr>
          </a:solidFill>
          <a:ln w="635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80" name="文本框 14"/>
          <p:cNvSpPr txBox="1"/>
          <p:nvPr/>
        </p:nvSpPr>
        <p:spPr>
          <a:xfrm>
            <a:off x="2657475" y="3514725"/>
            <a:ext cx="1994535" cy="29997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陈吉宁市长主持召开市政府专题会议，强调要将仪器和传感器作为怀柔科学城建设的产业抓手，激发创新创业活力。加强基础实验仪器国产化替代应用场景建设，健全科学仪器产业服务平台。</a:t>
            </a:r>
          </a:p>
        </p:txBody>
      </p:sp>
      <p:sp>
        <p:nvSpPr>
          <p:cNvPr id="81" name="文本框 15"/>
          <p:cNvSpPr txBox="1"/>
          <p:nvPr/>
        </p:nvSpPr>
        <p:spPr>
          <a:xfrm>
            <a:off x="9712325" y="3514725"/>
            <a:ext cx="2112645" cy="2676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陈吉宁市长召开市政府专题会议，研究关于推动北京市仪器和传感器产业创新发展工作，从建立落实机制、紧抓重点项目、谋划好仪器和传感器制造基地等方面提出了具体要求。</a:t>
            </a:r>
          </a:p>
        </p:txBody>
      </p:sp>
      <p:sp>
        <p:nvSpPr>
          <p:cNvPr id="61" name="椭圆 60"/>
          <p:cNvSpPr/>
          <p:nvPr/>
        </p:nvSpPr>
        <p:spPr>
          <a:xfrm>
            <a:off x="5557900" y="2032304"/>
            <a:ext cx="1124113" cy="895866"/>
          </a:xfrm>
          <a:prstGeom prst="ellipse">
            <a:avLst/>
          </a:prstGeom>
          <a:solidFill>
            <a:sysClr val="window" lastClr="FFFFFF"/>
          </a:solidFill>
          <a:ln w="25400" cap="flat" cmpd="sng" algn="ctr">
            <a:noFill/>
            <a:prstDash val="solid"/>
          </a:ln>
          <a:effectLst/>
        </p:spPr>
        <p:txBody>
          <a:bodyPr lIns="0" tIns="0" rIns="8100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b="1" dirty="0"/>
              <a:t>2020</a:t>
            </a:r>
            <a:r>
              <a:rPr lang="zh-CN" altLang="en-US" sz="1400" b="1" dirty="0"/>
              <a:t>年</a:t>
            </a:r>
            <a:r>
              <a:rPr lang="en-US" altLang="zh-CN" sz="1400" b="1" dirty="0"/>
              <a:t>7</a:t>
            </a:r>
            <a:r>
              <a:rPr lang="zh-CN" altLang="en-US" sz="1400" b="1" dirty="0"/>
              <a:t>月</a:t>
            </a:r>
            <a:r>
              <a:rPr lang="en-US" altLang="zh-CN" sz="1400" b="1" dirty="0"/>
              <a:t>14</a:t>
            </a:r>
            <a:r>
              <a:rPr lang="zh-CN" altLang="en-US" sz="1400" b="1" dirty="0"/>
              <a:t>日</a:t>
            </a:r>
            <a:endParaRPr lang="zh-CN" altLang="en-US" sz="1400" b="1" kern="0" dirty="0">
              <a:solidFill>
                <a:schemeClr val="tx1">
                  <a:lumMod val="65000"/>
                  <a:lumOff val="35000"/>
                </a:schemeClr>
              </a:solidFill>
              <a:cs typeface="+mn-ea"/>
              <a:sym typeface="+mn-lt"/>
            </a:endParaRPr>
          </a:p>
        </p:txBody>
      </p:sp>
      <p:sp>
        <p:nvSpPr>
          <p:cNvPr id="83" name="椭圆 82"/>
          <p:cNvSpPr/>
          <p:nvPr/>
        </p:nvSpPr>
        <p:spPr>
          <a:xfrm>
            <a:off x="10023352" y="2033273"/>
            <a:ext cx="1083613" cy="895866"/>
          </a:xfrm>
          <a:prstGeom prst="ellipse">
            <a:avLst/>
          </a:prstGeom>
          <a:solidFill>
            <a:sysClr val="window" lastClr="FFFFFF"/>
          </a:solidFill>
          <a:ln w="25400" cap="flat" cmpd="sng" algn="ctr">
            <a:noFill/>
            <a:prstDash val="solid"/>
          </a:ln>
          <a:effectLst/>
        </p:spPr>
        <p:txBody>
          <a:bodyPr lIns="0" tIns="0" rIns="8100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b="1" dirty="0"/>
              <a:t>2021</a:t>
            </a:r>
            <a:r>
              <a:rPr lang="zh-CN" altLang="en-US" sz="1400" b="1" dirty="0"/>
              <a:t>年</a:t>
            </a:r>
            <a:r>
              <a:rPr lang="en-US" altLang="zh-CN" sz="1400" b="1" dirty="0"/>
              <a:t>3</a:t>
            </a:r>
            <a:r>
              <a:rPr lang="zh-CN" altLang="en-US" sz="1400" b="1" dirty="0"/>
              <a:t>月</a:t>
            </a:r>
            <a:r>
              <a:rPr lang="en-US" altLang="zh-CN" sz="1400" b="1" dirty="0"/>
              <a:t>10</a:t>
            </a:r>
            <a:r>
              <a:rPr lang="zh-CN" altLang="en-US" sz="1400" b="1" dirty="0"/>
              <a:t>日</a:t>
            </a:r>
            <a:endParaRPr lang="zh-CN" altLang="en-US" sz="1400" b="1" kern="0" dirty="0">
              <a:solidFill>
                <a:schemeClr val="tx1">
                  <a:lumMod val="65000"/>
                  <a:lumOff val="35000"/>
                </a:schemeClr>
              </a:solidFill>
              <a:cs typeface="+mn-ea"/>
              <a:sym typeface="+mn-lt"/>
            </a:endParaRPr>
          </a:p>
        </p:txBody>
      </p:sp>
      <p:cxnSp>
        <p:nvCxnSpPr>
          <p:cNvPr id="84" name="直接连接符 83"/>
          <p:cNvCxnSpPr/>
          <p:nvPr/>
        </p:nvCxnSpPr>
        <p:spPr>
          <a:xfrm>
            <a:off x="2497531" y="3940538"/>
            <a:ext cx="0" cy="1034143"/>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85" name="直接连接符 84"/>
          <p:cNvCxnSpPr/>
          <p:nvPr/>
        </p:nvCxnSpPr>
        <p:spPr>
          <a:xfrm>
            <a:off x="9489226" y="3940538"/>
            <a:ext cx="0" cy="1034143"/>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6" name="PA_文本框 1"/>
          <p:cNvSpPr txBox="1"/>
          <p:nvPr>
            <p:custDataLst>
              <p:tags r:id="rId1"/>
            </p:custDataLst>
          </p:nvPr>
        </p:nvSpPr>
        <p:spPr>
          <a:xfrm>
            <a:off x="1097509" y="429276"/>
            <a:ext cx="8278720" cy="507365"/>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陈吉宁市长</a:t>
            </a:r>
            <a:r>
              <a:rPr lang="zh-CN" altLang="en-US" sz="2400" b="1" dirty="0">
                <a:solidFill>
                  <a:srgbClr val="21273E"/>
                </a:solidFill>
                <a:latin typeface="微软雅黑" panose="020B0503020204020204" charset="-122"/>
                <a:ea typeface="微软雅黑" panose="020B0503020204020204" charset="-122"/>
                <a:cs typeface="+mn-ea"/>
                <a:sym typeface="+mn-lt"/>
              </a:rPr>
              <a:t>对怀柔仪器和传感器产业的指示情况</a:t>
            </a:r>
            <a:endPar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endParaRPr>
          </a:p>
        </p:txBody>
      </p:sp>
      <p:sp>
        <p:nvSpPr>
          <p:cNvPr id="3" name="椭圆 2"/>
          <p:cNvSpPr/>
          <p:nvPr/>
        </p:nvSpPr>
        <p:spPr>
          <a:xfrm>
            <a:off x="3407131" y="2032003"/>
            <a:ext cx="1090093" cy="895866"/>
          </a:xfrm>
          <a:prstGeom prst="ellipse">
            <a:avLst/>
          </a:prstGeom>
          <a:solidFill>
            <a:sysClr val="window" lastClr="FFFFFF"/>
          </a:solidFill>
          <a:ln w="25400" cap="flat" cmpd="sng" algn="ctr">
            <a:noFill/>
            <a:prstDash val="solid"/>
          </a:ln>
          <a:effectLst/>
        </p:spPr>
        <p:txBody>
          <a:bodyPr lIns="0" tIns="0" rIns="8100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b="1" dirty="0"/>
              <a:t>2020</a:t>
            </a:r>
            <a:r>
              <a:rPr lang="zh-CN" altLang="en-US" sz="1400" b="1" dirty="0"/>
              <a:t>年</a:t>
            </a:r>
            <a:r>
              <a:rPr lang="en-US" altLang="zh-CN" sz="1400" b="1" dirty="0"/>
              <a:t>5</a:t>
            </a:r>
            <a:r>
              <a:rPr lang="zh-CN" altLang="en-US" sz="1400" b="1" dirty="0"/>
              <a:t>月</a:t>
            </a:r>
            <a:r>
              <a:rPr lang="en-US" altLang="zh-CN" sz="1400" b="1" dirty="0"/>
              <a:t>26</a:t>
            </a:r>
            <a:r>
              <a:rPr lang="zh-CN" altLang="en-US" sz="1400" b="1" dirty="0"/>
              <a:t>日</a:t>
            </a:r>
            <a:endParaRPr lang="zh-CN" altLang="en-US" sz="1400" b="1" kern="0" dirty="0">
              <a:solidFill>
                <a:schemeClr val="tx1">
                  <a:lumMod val="65000"/>
                  <a:lumOff val="35000"/>
                </a:schemeClr>
              </a:solidFill>
              <a:cs typeface="+mn-ea"/>
              <a:sym typeface="+mn-lt"/>
            </a:endParaRPr>
          </a:p>
        </p:txBody>
      </p:sp>
      <p:sp>
        <p:nvSpPr>
          <p:cNvPr id="4" name="椭圆 3"/>
          <p:cNvSpPr/>
          <p:nvPr/>
        </p:nvSpPr>
        <p:spPr>
          <a:xfrm rot="1355877">
            <a:off x="7475941" y="1825421"/>
            <a:ext cx="1229177" cy="1231199"/>
          </a:xfrm>
          <a:prstGeom prst="ellipse">
            <a:avLst/>
          </a:prstGeom>
          <a:solidFill>
            <a:schemeClr val="accent5">
              <a:lumMod val="75000"/>
            </a:schemeClr>
          </a:solidFill>
          <a:ln w="6350" cap="flat" cmpd="sng" algn="ctr">
            <a:noFill/>
            <a:prstDash val="solid"/>
          </a:ln>
          <a:effectLst/>
        </p:spPr>
        <p:txBody>
          <a:bodyPr lIns="68580" tIns="34290" rIns="68580" bIns="3429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zh-CN" altLang="en-US" sz="1000" kern="0" dirty="0">
              <a:solidFill>
                <a:sysClr val="window" lastClr="FFFFFF"/>
              </a:solidFill>
              <a:cs typeface="+mn-ea"/>
              <a:sym typeface="+mn-lt"/>
            </a:endParaRPr>
          </a:p>
        </p:txBody>
      </p:sp>
      <p:sp>
        <p:nvSpPr>
          <p:cNvPr id="5" name="椭圆 4"/>
          <p:cNvSpPr/>
          <p:nvPr/>
        </p:nvSpPr>
        <p:spPr>
          <a:xfrm>
            <a:off x="7803871" y="1992633"/>
            <a:ext cx="1090093" cy="895866"/>
          </a:xfrm>
          <a:prstGeom prst="ellipse">
            <a:avLst/>
          </a:prstGeom>
          <a:solidFill>
            <a:sysClr val="window" lastClr="FFFFFF"/>
          </a:solidFill>
          <a:ln w="25400" cap="flat" cmpd="sng" algn="ctr">
            <a:noFill/>
            <a:prstDash val="solid"/>
          </a:ln>
          <a:effectLst/>
        </p:spPr>
        <p:txBody>
          <a:bodyPr lIns="0" tIns="0" rIns="81000" bIns="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ltLang="zh-CN" sz="1400" b="1" dirty="0"/>
              <a:t>2020</a:t>
            </a:r>
            <a:r>
              <a:rPr lang="zh-CN" altLang="en-US" sz="1400" b="1" dirty="0"/>
              <a:t>年</a:t>
            </a:r>
            <a:r>
              <a:rPr lang="en-US" altLang="zh-CN" sz="1400" b="1" dirty="0"/>
              <a:t>12</a:t>
            </a:r>
            <a:r>
              <a:rPr lang="zh-CN" altLang="en-US" sz="1400" b="1" dirty="0"/>
              <a:t>月</a:t>
            </a:r>
            <a:r>
              <a:rPr lang="en-US" altLang="zh-CN" sz="1400" b="1" dirty="0"/>
              <a:t>26</a:t>
            </a:r>
            <a:r>
              <a:rPr lang="zh-CN" altLang="en-US" sz="1400" b="1" dirty="0"/>
              <a:t>日</a:t>
            </a:r>
            <a:endParaRPr lang="zh-CN" altLang="en-US" sz="1400" b="1" kern="0" dirty="0">
              <a:solidFill>
                <a:schemeClr val="tx1">
                  <a:lumMod val="65000"/>
                  <a:lumOff val="35000"/>
                </a:schemeClr>
              </a:solidFill>
              <a:cs typeface="+mn-ea"/>
              <a:sym typeface="+mn-lt"/>
            </a:endParaRPr>
          </a:p>
        </p:txBody>
      </p:sp>
      <p:cxnSp>
        <p:nvCxnSpPr>
          <p:cNvPr id="6" name="直接连接符 5"/>
          <p:cNvCxnSpPr/>
          <p:nvPr/>
        </p:nvCxnSpPr>
        <p:spPr>
          <a:xfrm>
            <a:off x="4805121" y="3940538"/>
            <a:ext cx="0" cy="1034143"/>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112711" y="3940538"/>
            <a:ext cx="0" cy="1034143"/>
          </a:xfrm>
          <a:prstGeom prst="line">
            <a:avLst/>
          </a:prstGeom>
          <a:ln w="19050">
            <a:solidFill>
              <a:schemeClr val="bg1">
                <a:lumMod val="75000"/>
              </a:schemeClr>
            </a:solidFill>
            <a:prstDash val="lgDash"/>
          </a:ln>
        </p:spPr>
        <p:style>
          <a:lnRef idx="1">
            <a:schemeClr val="accent1"/>
          </a:lnRef>
          <a:fillRef idx="0">
            <a:schemeClr val="accent1"/>
          </a:fillRef>
          <a:effectRef idx="0">
            <a:schemeClr val="accent1"/>
          </a:effectRef>
          <a:fontRef idx="minor">
            <a:schemeClr val="tx1"/>
          </a:fontRef>
        </p:style>
      </p:cxnSp>
      <p:sp>
        <p:nvSpPr>
          <p:cNvPr id="8" name="文本框 14"/>
          <p:cNvSpPr txBox="1"/>
          <p:nvPr/>
        </p:nvSpPr>
        <p:spPr>
          <a:xfrm>
            <a:off x="4885055" y="3514725"/>
            <a:ext cx="1994535" cy="299974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陈吉宁市长来怀调研新型研发机构、科创园区发展情况，强调清华工研院雁栖湖创新中心定位是硬科技孵化平台，重点要打造成加速平台和中试平台，解决好高校科研缺乏中试支撑的瓶颈问题。</a:t>
            </a:r>
          </a:p>
        </p:txBody>
      </p:sp>
      <p:sp>
        <p:nvSpPr>
          <p:cNvPr id="9" name="文本框 14"/>
          <p:cNvSpPr txBox="1"/>
          <p:nvPr/>
        </p:nvSpPr>
        <p:spPr>
          <a:xfrm>
            <a:off x="7343775" y="3514725"/>
            <a:ext cx="1994535" cy="26765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sz="1400" dirty="0">
                <a:cs typeface="+mn-ea"/>
                <a:sym typeface="+mn-lt"/>
              </a:rPr>
              <a:t>陈吉宁市长</a:t>
            </a:r>
            <a:r>
              <a:rPr lang="zh-CN" sz="1400" dirty="0">
                <a:cs typeface="+mn-ea"/>
                <a:sym typeface="+mn-lt"/>
              </a:rPr>
              <a:t>在怀</a:t>
            </a:r>
            <a:r>
              <a:rPr sz="1400" dirty="0">
                <a:cs typeface="+mn-ea"/>
                <a:sym typeface="+mn-lt"/>
              </a:rPr>
              <a:t>召开专题会议，研究怀柔区需要协调解决的事项，明确提出将高端仪器和传感器产业基地设在怀柔，要求怀柔区尽快与市经信局对接，制定仪器和传感器产业发展方案。</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直接连接符 14"/>
          <p:cNvCxnSpPr/>
          <p:nvPr/>
        </p:nvCxnSpPr>
        <p:spPr>
          <a:xfrm>
            <a:off x="-249469" y="3584265"/>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10410833" y="3584265"/>
            <a:ext cx="2108737" cy="0"/>
          </a:xfrm>
          <a:prstGeom prst="line">
            <a:avLst/>
          </a:prstGeom>
          <a:ln w="19050">
            <a:gradFill>
              <a:gsLst>
                <a:gs pos="15000">
                  <a:srgbClr val="21273E">
                    <a:alpha val="0"/>
                  </a:srgbClr>
                </a:gs>
                <a:gs pos="100000">
                  <a:srgbClr val="21273E"/>
                </a:gs>
              </a:gsLst>
              <a:lin ang="0" scaled="0"/>
            </a:gradFill>
            <a:tailEnd type="oval"/>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1374128" y="3029086"/>
            <a:ext cx="9448820" cy="970915"/>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defRPr/>
            </a:pPr>
            <a:r>
              <a:rPr kumimoji="0" lang="zh-CN" altLang="en-US" sz="4400" b="1" i="0" u="none" strike="noStrike" kern="1200" cap="none" spc="0" normalizeH="0" baseline="0" noProof="0" dirty="0">
                <a:ln>
                  <a:noFill/>
                </a:ln>
                <a:solidFill>
                  <a:prstClr val="black">
                    <a:lumMod val="85000"/>
                    <a:lumOff val="15000"/>
                  </a:prstClr>
                </a:solidFill>
                <a:effectLst/>
                <a:uLnTx/>
                <a:uFillTx/>
                <a:latin typeface="微软雅黑" panose="020B0503020204020204" charset="-122"/>
                <a:ea typeface="微软雅黑" panose="020B0503020204020204" charset="-122"/>
                <a:cs typeface="+mn-ea"/>
                <a:sym typeface="+mn-lt"/>
              </a:rPr>
              <a:t>关于仪器和传感器产业发展的考虑</a:t>
            </a:r>
          </a:p>
        </p:txBody>
      </p:sp>
      <p:sp>
        <p:nvSpPr>
          <p:cNvPr id="14" name="TextBox 30"/>
          <p:cNvSpPr txBox="1"/>
          <p:nvPr/>
        </p:nvSpPr>
        <p:spPr>
          <a:xfrm>
            <a:off x="3021768" y="2191069"/>
            <a:ext cx="6152270" cy="3046988"/>
          </a:xfrm>
          <a:prstGeom prst="rect">
            <a:avLst/>
          </a:prstGeom>
          <a:noFill/>
        </p:spPr>
        <p:txBody>
          <a:bodyPr wrap="square" rtlCol="0">
            <a:spAutoFit/>
          </a:bodyPr>
          <a:lstStyle/>
          <a:p>
            <a:pPr marL="0" marR="0" lvl="0" indent="0" algn="ctr" defTabSz="228600" rtl="0" eaLnBrk="1" fontAlgn="auto" latinLnBrk="0" hangingPunct="1">
              <a:lnSpc>
                <a:spcPct val="100000"/>
              </a:lnSpc>
              <a:spcBef>
                <a:spcPts val="0"/>
              </a:spcBef>
              <a:spcAft>
                <a:spcPts val="0"/>
              </a:spcAft>
              <a:buClrTx/>
              <a:buSzTx/>
              <a:buFontTx/>
              <a:buNone/>
              <a:defRPr/>
            </a:pPr>
            <a:r>
              <a:rPr kumimoji="0" lang="en-US" altLang="zh-CN"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rPr>
              <a:t>PART TWO</a:t>
            </a:r>
            <a:endParaRPr kumimoji="0" lang="zh-CN" altLang="en-US" sz="9600" b="1" i="0" u="none" strike="noStrike" kern="1200" cap="none" spc="0" normalizeH="0" baseline="0" noProof="0" dirty="0">
              <a:ln>
                <a:noFill/>
              </a:ln>
              <a:solidFill>
                <a:prstClr val="white">
                  <a:lumMod val="65000"/>
                  <a:alpha val="20000"/>
                </a:prstClr>
              </a:solidFill>
              <a:effectLst/>
              <a:uLnTx/>
              <a:uFillTx/>
              <a:latin typeface="微软雅黑" panose="020B0503020204020204" charset="-122"/>
              <a:ea typeface="微软雅黑" panose="020B0503020204020204" charset="-122"/>
              <a:cs typeface="+mn-ea"/>
              <a:sym typeface="+mn-lt"/>
            </a:endParaRPr>
          </a:p>
        </p:txBody>
      </p:sp>
      <p:grpSp>
        <p:nvGrpSpPr>
          <p:cNvPr id="18" name="组合 17"/>
          <p:cNvGrpSpPr/>
          <p:nvPr/>
        </p:nvGrpSpPr>
        <p:grpSpPr>
          <a:xfrm>
            <a:off x="5677175" y="1180166"/>
            <a:ext cx="837646" cy="837644"/>
            <a:chOff x="5568043" y="1174090"/>
            <a:chExt cx="1383041" cy="1383041"/>
          </a:xfrm>
        </p:grpSpPr>
        <p:sp>
          <p:nvSpPr>
            <p:cNvPr id="19" name="圆角矩形 11"/>
            <p:cNvSpPr/>
            <p:nvPr/>
          </p:nvSpPr>
          <p:spPr>
            <a:xfrm rot="2700000">
              <a:off x="5568043" y="1174090"/>
              <a:ext cx="1383041" cy="1383041"/>
            </a:xfrm>
            <a:prstGeom prst="roundRect">
              <a:avLst>
                <a:gd name="adj" fmla="val 4861"/>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
          <p:nvSpPr>
            <p:cNvPr id="20" name="文本框 19"/>
            <p:cNvSpPr txBox="1"/>
            <p:nvPr/>
          </p:nvSpPr>
          <p:spPr>
            <a:xfrm>
              <a:off x="5633972" y="1328550"/>
              <a:ext cx="1256627" cy="1065229"/>
            </a:xfrm>
            <a:prstGeom prst="rect">
              <a:avLst/>
            </a:prstGeom>
            <a:noFill/>
          </p:spPr>
          <p:txBody>
            <a:bodyPr wrap="square" rtlCol="0">
              <a:spAutoFit/>
            </a:bodyPr>
            <a:lstStyle>
              <a:defPPr>
                <a:defRPr lang="zh-CN"/>
              </a:defPPr>
              <a:lvl1pPr algn="ctr">
                <a:defRPr sz="3600">
                  <a:solidFill>
                    <a:schemeClr val="bg1"/>
                  </a:solidFill>
                  <a:effectLst>
                    <a:outerShdw blurRad="38100" dist="38100" dir="2700000" algn="tl">
                      <a:srgbClr val="000000">
                        <a:alpha val="30000"/>
                      </a:srgbClr>
                    </a:outerShdw>
                  </a:effectLst>
                  <a:cs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prstClr val="white"/>
                  </a:solidFill>
                  <a:effectLst>
                    <a:outerShdw blurRad="38100" dist="38100" dir="2700000" algn="tl">
                      <a:srgbClr val="000000">
                        <a:alpha val="30000"/>
                      </a:srgbClr>
                    </a:outerShdw>
                  </a:effectLst>
                  <a:uLnTx/>
                  <a:uFillTx/>
                  <a:latin typeface="微软雅黑" panose="020B0503020204020204" charset="-122"/>
                  <a:ea typeface="微软雅黑" panose="020B0503020204020204" charset="-122"/>
                  <a:sym typeface="+mn-lt"/>
                </a:rPr>
                <a:t>二</a:t>
              </a:r>
            </a:p>
          </p:txBody>
        </p:sp>
      </p:grpSp>
      <p:sp>
        <p:nvSpPr>
          <p:cNvPr id="2" name="矩形 1"/>
          <p:cNvSpPr/>
          <p:nvPr/>
        </p:nvSpPr>
        <p:spPr>
          <a:xfrm>
            <a:off x="5902010" y="5542648"/>
            <a:ext cx="387976" cy="79048"/>
          </a:xfrm>
          <a:prstGeom prst="rect">
            <a:avLst/>
          </a:prstGeom>
          <a:gradFill>
            <a:gsLst>
              <a:gs pos="100000">
                <a:srgbClr val="21273E"/>
              </a:gs>
              <a:gs pos="0">
                <a:srgbClr val="2C344B"/>
              </a:gs>
            </a:gsLst>
            <a:lin ang="5400000" scaled="0"/>
          </a:gradFill>
          <a:ln>
            <a:noFill/>
          </a:ln>
          <a:effectLst>
            <a:outerShdw blurRad="1270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1497070"/>
            <a:ext cx="12192000" cy="4517854"/>
          </a:xfrm>
          <a:prstGeom prst="rect">
            <a:avLst/>
          </a:prstGeom>
        </p:spPr>
      </p:pic>
      <p:sp>
        <p:nvSpPr>
          <p:cNvPr id="28" name="矩形 27"/>
          <p:cNvSpPr/>
          <p:nvPr>
            <p:custDataLst>
              <p:tags r:id="rId1"/>
            </p:custDataLst>
          </p:nvPr>
        </p:nvSpPr>
        <p:spPr>
          <a:xfrm>
            <a:off x="2781300" y="2550795"/>
            <a:ext cx="808990" cy="800100"/>
          </a:xfrm>
          <a:prstGeom prst="rect">
            <a:avLst/>
          </a:prstGeom>
          <a:solidFill>
            <a:schemeClr val="accent1">
              <a:lumMod val="75000"/>
            </a:schemeClr>
          </a:solidFill>
          <a:ln>
            <a:noFill/>
          </a:ln>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dirty="0">
              <a:latin typeface="Arial" panose="020B0604020202020204" pitchFamily="34" charset="0"/>
              <a:ea typeface="微软雅黑" panose="020B0503020204020204" charset="-122"/>
              <a:sym typeface="Arial" panose="020B0604020202020204" pitchFamily="34" charset="0"/>
            </a:endParaRPr>
          </a:p>
        </p:txBody>
      </p:sp>
      <p:sp>
        <p:nvSpPr>
          <p:cNvPr id="31" name="文本框 30"/>
          <p:cNvSpPr txBox="1"/>
          <p:nvPr>
            <p:custDataLst>
              <p:tags r:id="rId2"/>
            </p:custDataLst>
          </p:nvPr>
        </p:nvSpPr>
        <p:spPr>
          <a:xfrm>
            <a:off x="4117298" y="3091598"/>
            <a:ext cx="2316480" cy="430530"/>
          </a:xfrm>
          <a:prstGeom prst="rect">
            <a:avLst/>
          </a:prstGeom>
          <a:noFill/>
        </p:spPr>
        <p:txBody>
          <a:bodyPr wrap="none" tIns="0" bIns="0" rtlCol="0" anchor="t">
            <a:spAutoFit/>
          </a:bodyPr>
          <a:lstStyle/>
          <a:p>
            <a:pPr algn="l"/>
            <a:r>
              <a:rPr lang="zh-CN" altLang="en-US" sz="2800" b="1" dirty="0">
                <a:solidFill>
                  <a:schemeClr val="bg1"/>
                </a:solidFill>
                <a:latin typeface="Arial" panose="020B0604020202020204" pitchFamily="34" charset="0"/>
                <a:ea typeface="微软雅黑" panose="020B0503020204020204" charset="-122"/>
                <a:cs typeface="+mn-ea"/>
                <a:sym typeface="+mn-lt"/>
              </a:rPr>
              <a:t>方案主要内容</a:t>
            </a:r>
          </a:p>
        </p:txBody>
      </p:sp>
      <p:grpSp>
        <p:nvGrpSpPr>
          <p:cNvPr id="4" name="组合 3"/>
          <p:cNvGrpSpPr/>
          <p:nvPr/>
        </p:nvGrpSpPr>
        <p:grpSpPr>
          <a:xfrm>
            <a:off x="382205" y="443656"/>
            <a:ext cx="436880" cy="436880"/>
            <a:chOff x="2164080" y="579120"/>
            <a:chExt cx="436880" cy="436880"/>
          </a:xfrm>
          <a:solidFill>
            <a:schemeClr val="bg1">
              <a:lumMod val="75000"/>
              <a:alpha val="40000"/>
            </a:schemeClr>
          </a:solidFill>
        </p:grpSpPr>
        <p:sp>
          <p:nvSpPr>
            <p:cNvPr id="5" name="矩形 4"/>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6" name="矩形 5"/>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7" name="PA_文本框 1"/>
          <p:cNvSpPr txBox="1"/>
          <p:nvPr>
            <p:custDataLst>
              <p:tags r:id="rId3"/>
            </p:custDataLst>
          </p:nvPr>
        </p:nvSpPr>
        <p:spPr>
          <a:xfrm>
            <a:off x="1097509" y="429276"/>
            <a:ext cx="4572000" cy="507365"/>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关于仪器和传感器产业发展的考虑</a:t>
            </a:r>
          </a:p>
        </p:txBody>
      </p:sp>
      <p:sp>
        <p:nvSpPr>
          <p:cNvPr id="38" name="矩形 37"/>
          <p:cNvSpPr/>
          <p:nvPr>
            <p:custDataLst>
              <p:tags r:id="rId4"/>
            </p:custDataLst>
          </p:nvPr>
        </p:nvSpPr>
        <p:spPr>
          <a:xfrm>
            <a:off x="3057525" y="2811145"/>
            <a:ext cx="934720" cy="991870"/>
          </a:xfrm>
          <a:prstGeom prst="rect">
            <a:avLst/>
          </a:prstGeom>
          <a:solidFill>
            <a:srgbClr val="FFFFFF"/>
          </a:solidFill>
          <a:ln>
            <a:noFill/>
          </a:ln>
          <a:effectLst>
            <a:outerShdw blurRad="317500" sx="102000" sy="102000" algn="ctr" rotWithShape="0">
              <a:prstClr val="black">
                <a:alpha val="15000"/>
              </a:prstClr>
            </a:outerShdw>
          </a:effectLst>
        </p:spPr>
        <p:style>
          <a:lnRef idx="2">
            <a:srgbClr val="FFC000">
              <a:shade val="50000"/>
            </a:srgbClr>
          </a:lnRef>
          <a:fillRef idx="1">
            <a:srgbClr val="FFC000"/>
          </a:fillRef>
          <a:effectRef idx="0">
            <a:srgbClr val="FFC000"/>
          </a:effectRef>
          <a:fontRef idx="minor">
            <a:sysClr val="window" lastClr="FFFFFF"/>
          </a:fontRef>
        </p:style>
        <p:txBody>
          <a:bodyPr rtlCol="0" anchor="ctr"/>
          <a:lstStyle/>
          <a:p>
            <a:pPr algn="ctr"/>
            <a:endParaRPr lang="zh-CN" altLang="en-US" sz="2000">
              <a:latin typeface="Arial" panose="020B0604020202020204" pitchFamily="34" charset="0"/>
              <a:ea typeface="微软雅黑" panose="020B0503020204020204" charset="-122"/>
              <a:sym typeface="Arial" panose="020B0604020202020204" pitchFamily="34" charset="0"/>
            </a:endParaRPr>
          </a:p>
        </p:txBody>
      </p:sp>
      <p:sp>
        <p:nvSpPr>
          <p:cNvPr id="36" name="文本框 35"/>
          <p:cNvSpPr txBox="1"/>
          <p:nvPr>
            <p:custDataLst>
              <p:tags r:id="rId5"/>
            </p:custDataLst>
          </p:nvPr>
        </p:nvSpPr>
        <p:spPr>
          <a:xfrm>
            <a:off x="3022600" y="2953385"/>
            <a:ext cx="1005205" cy="706755"/>
          </a:xfrm>
          <a:prstGeom prst="rect">
            <a:avLst/>
          </a:prstGeom>
          <a:noFill/>
        </p:spPr>
        <p:txBody>
          <a:bodyPr wrap="square" rtlCol="0">
            <a:spAutoFit/>
          </a:bodyPr>
          <a:lstStyle/>
          <a:p>
            <a:pPr algn="ctr"/>
            <a:r>
              <a:rPr lang="en-US" altLang="zh-CN" sz="4000" b="1" dirty="0">
                <a:latin typeface="Arial" panose="020B0604020202020204" pitchFamily="34" charset="0"/>
                <a:ea typeface="微软雅黑" panose="020B0503020204020204" charset="-122"/>
                <a:sym typeface="Arial" panose="020B0604020202020204" pitchFamily="34" charset="0"/>
              </a:rPr>
              <a:t>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文本框 1"/>
          <p:cNvSpPr txBox="1"/>
          <p:nvPr>
            <p:custDataLst>
              <p:tags r:id="rId1"/>
            </p:custDataLst>
          </p:nvPr>
        </p:nvSpPr>
        <p:spPr>
          <a:xfrm>
            <a:off x="1097509" y="429276"/>
            <a:ext cx="1231106" cy="465640"/>
          </a:xfrm>
          <a:prstGeom prst="rect">
            <a:avLst/>
          </a:prstGeom>
          <a:noFill/>
        </p:spPr>
        <p:txBody>
          <a:bodyPr wrap="non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rPr>
              <a:t>主要目标</a:t>
            </a: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40" name="任意多边形 29"/>
          <p:cNvSpPr/>
          <p:nvPr/>
        </p:nvSpPr>
        <p:spPr>
          <a:xfrm>
            <a:off x="915395" y="3607934"/>
            <a:ext cx="10182225" cy="0"/>
          </a:xfrm>
          <a:custGeom>
            <a:avLst/>
            <a:gdLst>
              <a:gd name="connsiteX0" fmla="*/ 0 w 10182225"/>
              <a:gd name="connsiteY0" fmla="*/ 0 h 0"/>
              <a:gd name="connsiteX1" fmla="*/ 10182225 w 10182225"/>
              <a:gd name="connsiteY1" fmla="*/ 0 h 0"/>
            </a:gdLst>
            <a:ahLst/>
            <a:cxnLst>
              <a:cxn ang="0">
                <a:pos x="connsiteX0" y="connsiteY0"/>
              </a:cxn>
              <a:cxn ang="0">
                <a:pos x="connsiteX1" y="connsiteY1"/>
              </a:cxn>
            </a:cxnLst>
            <a:rect l="l" t="t" r="r" b="b"/>
            <a:pathLst>
              <a:path w="10182225">
                <a:moveTo>
                  <a:pt x="0" y="0"/>
                </a:moveTo>
                <a:lnTo>
                  <a:pt x="10182225" y="0"/>
                </a:lnTo>
              </a:path>
            </a:pathLst>
          </a:cu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grpSp>
        <p:nvGrpSpPr>
          <p:cNvPr id="11" name="组合 10"/>
          <p:cNvGrpSpPr/>
          <p:nvPr/>
        </p:nvGrpSpPr>
        <p:grpSpPr>
          <a:xfrm rot="10800000">
            <a:off x="5253830" y="1524832"/>
            <a:ext cx="1700213" cy="2060575"/>
            <a:chOff x="6209290" y="3617459"/>
            <a:chExt cx="1700213" cy="2060575"/>
          </a:xfrm>
        </p:grpSpPr>
        <p:grpSp>
          <p:nvGrpSpPr>
            <p:cNvPr id="32" name="组合 31"/>
            <p:cNvGrpSpPr/>
            <p:nvPr/>
          </p:nvGrpSpPr>
          <p:grpSpPr>
            <a:xfrm>
              <a:off x="6209290" y="3617459"/>
              <a:ext cx="1700213" cy="2060575"/>
              <a:chOff x="1011238" y="3784397"/>
              <a:chExt cx="1700213" cy="2060575"/>
            </a:xfrm>
            <a:solidFill>
              <a:srgbClr val="063D54"/>
            </a:solidFill>
          </p:grpSpPr>
          <p:sp>
            <p:nvSpPr>
              <p:cNvPr id="33" name="Freeform 6"/>
              <p:cNvSpPr/>
              <p:nvPr/>
            </p:nvSpPr>
            <p:spPr bwMode="auto">
              <a:xfrm>
                <a:off x="1304926" y="3784397"/>
                <a:ext cx="1147763" cy="434975"/>
              </a:xfrm>
              <a:custGeom>
                <a:avLst/>
                <a:gdLst>
                  <a:gd name="T0" fmla="*/ 115 w 230"/>
                  <a:gd name="T1" fmla="*/ 61 h 87"/>
                  <a:gd name="T2" fmla="*/ 20 w 230"/>
                  <a:gd name="T3" fmla="*/ 87 h 87"/>
                  <a:gd name="T4" fmla="*/ 0 w 230"/>
                  <a:gd name="T5" fmla="*/ 53 h 87"/>
                  <a:gd name="T6" fmla="*/ 84 w 230"/>
                  <a:gd name="T7" fmla="*/ 24 h 87"/>
                  <a:gd name="T8" fmla="*/ 115 w 230"/>
                  <a:gd name="T9" fmla="*/ 0 h 87"/>
                  <a:gd name="T10" fmla="*/ 146 w 230"/>
                  <a:gd name="T11" fmla="*/ 24 h 87"/>
                  <a:gd name="T12" fmla="*/ 230 w 230"/>
                  <a:gd name="T13" fmla="*/ 53 h 87"/>
                  <a:gd name="T14" fmla="*/ 210 w 230"/>
                  <a:gd name="T15" fmla="*/ 87 h 87"/>
                  <a:gd name="T16" fmla="*/ 115 w 230"/>
                  <a:gd name="T17"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87">
                    <a:moveTo>
                      <a:pt x="115" y="61"/>
                    </a:moveTo>
                    <a:cubicBezTo>
                      <a:pt x="80" y="61"/>
                      <a:pt x="48" y="71"/>
                      <a:pt x="20" y="87"/>
                    </a:cubicBezTo>
                    <a:cubicBezTo>
                      <a:pt x="0" y="53"/>
                      <a:pt x="0" y="53"/>
                      <a:pt x="0" y="53"/>
                    </a:cubicBezTo>
                    <a:cubicBezTo>
                      <a:pt x="25" y="38"/>
                      <a:pt x="54" y="28"/>
                      <a:pt x="84" y="24"/>
                    </a:cubicBezTo>
                    <a:cubicBezTo>
                      <a:pt x="115" y="0"/>
                      <a:pt x="115" y="0"/>
                      <a:pt x="115" y="0"/>
                    </a:cubicBezTo>
                    <a:cubicBezTo>
                      <a:pt x="146" y="24"/>
                      <a:pt x="146" y="24"/>
                      <a:pt x="146" y="24"/>
                    </a:cubicBezTo>
                    <a:cubicBezTo>
                      <a:pt x="176" y="28"/>
                      <a:pt x="204" y="38"/>
                      <a:pt x="230" y="53"/>
                    </a:cubicBezTo>
                    <a:cubicBezTo>
                      <a:pt x="210" y="87"/>
                      <a:pt x="210" y="87"/>
                      <a:pt x="210" y="87"/>
                    </a:cubicBezTo>
                    <a:cubicBezTo>
                      <a:pt x="182" y="71"/>
                      <a:pt x="149" y="61"/>
                      <a:pt x="115" y="61"/>
                    </a:cubicBezTo>
                    <a:close/>
                  </a:path>
                </a:pathLst>
              </a:cu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34" name="Oval 13"/>
              <p:cNvSpPr>
                <a:spLocks noChangeArrowheads="1"/>
              </p:cNvSpPr>
              <p:nvPr/>
            </p:nvSpPr>
            <p:spPr bwMode="auto">
              <a:xfrm>
                <a:off x="1011238" y="4168572"/>
                <a:ext cx="1700213" cy="1676400"/>
              </a:xfrm>
              <a:prstGeom prst="ellipse">
                <a:avLst/>
              </a:pr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grpSp>
        <p:sp>
          <p:nvSpPr>
            <p:cNvPr id="35" name="Oval 14"/>
            <p:cNvSpPr>
              <a:spLocks noChangeArrowheads="1"/>
            </p:cNvSpPr>
            <p:nvPr/>
          </p:nvSpPr>
          <p:spPr bwMode="auto">
            <a:xfrm>
              <a:off x="6477578" y="4257222"/>
              <a:ext cx="1177925" cy="1171575"/>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41" name="矩形 40"/>
            <p:cNvSpPr/>
            <p:nvPr/>
          </p:nvSpPr>
          <p:spPr>
            <a:xfrm rot="10800000">
              <a:off x="6598510" y="4653507"/>
              <a:ext cx="890516" cy="420564"/>
            </a:xfrm>
            <a:prstGeom prst="rect">
              <a:avLst/>
            </a:prstGeom>
            <a:noFill/>
          </p:spPr>
          <p:txBody>
            <a:bodyPr wrap="square">
              <a:spAutoFit/>
            </a:bodyPr>
            <a:lstStyle/>
            <a:p>
              <a:pPr algn="ctr"/>
              <a:r>
                <a:rPr lang="en-US" altLang="zh-CN" sz="2135" dirty="0">
                  <a:solidFill>
                    <a:schemeClr val="tx1">
                      <a:lumMod val="75000"/>
                      <a:lumOff val="25000"/>
                    </a:schemeClr>
                  </a:solidFill>
                  <a:cs typeface="+mn-ea"/>
                  <a:sym typeface="+mn-lt"/>
                </a:rPr>
                <a:t>2025</a:t>
              </a:r>
              <a:endParaRPr lang="zh-CN" altLang="en-US" sz="2135" dirty="0">
                <a:solidFill>
                  <a:schemeClr val="tx1">
                    <a:lumMod val="75000"/>
                    <a:lumOff val="25000"/>
                  </a:schemeClr>
                </a:solidFill>
                <a:cs typeface="+mn-ea"/>
                <a:sym typeface="+mn-lt"/>
              </a:endParaRPr>
            </a:p>
          </p:txBody>
        </p:sp>
      </p:grpSp>
      <p:grpSp>
        <p:nvGrpSpPr>
          <p:cNvPr id="10" name="组合 9"/>
          <p:cNvGrpSpPr/>
          <p:nvPr/>
        </p:nvGrpSpPr>
        <p:grpSpPr>
          <a:xfrm>
            <a:off x="1303754" y="1531316"/>
            <a:ext cx="1700213" cy="2060575"/>
            <a:chOff x="3689120" y="1537834"/>
            <a:chExt cx="1700213" cy="2060575"/>
          </a:xfrm>
        </p:grpSpPr>
        <p:grpSp>
          <p:nvGrpSpPr>
            <p:cNvPr id="36" name="组合 35"/>
            <p:cNvGrpSpPr/>
            <p:nvPr/>
          </p:nvGrpSpPr>
          <p:grpSpPr>
            <a:xfrm>
              <a:off x="3689120" y="1537834"/>
              <a:ext cx="1700213" cy="2060575"/>
              <a:chOff x="3784963" y="1714297"/>
              <a:chExt cx="1700213" cy="2060575"/>
            </a:xfrm>
            <a:solidFill>
              <a:srgbClr val="063D54"/>
            </a:solidFill>
          </p:grpSpPr>
          <p:sp>
            <p:nvSpPr>
              <p:cNvPr id="37" name="Freeform 6"/>
              <p:cNvSpPr/>
              <p:nvPr/>
            </p:nvSpPr>
            <p:spPr bwMode="auto">
              <a:xfrm rot="10800000">
                <a:off x="4043725" y="3339897"/>
                <a:ext cx="1147763" cy="434975"/>
              </a:xfrm>
              <a:custGeom>
                <a:avLst/>
                <a:gdLst>
                  <a:gd name="T0" fmla="*/ 115 w 230"/>
                  <a:gd name="T1" fmla="*/ 61 h 87"/>
                  <a:gd name="T2" fmla="*/ 20 w 230"/>
                  <a:gd name="T3" fmla="*/ 87 h 87"/>
                  <a:gd name="T4" fmla="*/ 0 w 230"/>
                  <a:gd name="T5" fmla="*/ 53 h 87"/>
                  <a:gd name="T6" fmla="*/ 84 w 230"/>
                  <a:gd name="T7" fmla="*/ 24 h 87"/>
                  <a:gd name="T8" fmla="*/ 115 w 230"/>
                  <a:gd name="T9" fmla="*/ 0 h 87"/>
                  <a:gd name="T10" fmla="*/ 146 w 230"/>
                  <a:gd name="T11" fmla="*/ 24 h 87"/>
                  <a:gd name="T12" fmla="*/ 230 w 230"/>
                  <a:gd name="T13" fmla="*/ 53 h 87"/>
                  <a:gd name="T14" fmla="*/ 210 w 230"/>
                  <a:gd name="T15" fmla="*/ 87 h 87"/>
                  <a:gd name="T16" fmla="*/ 115 w 230"/>
                  <a:gd name="T17"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87">
                    <a:moveTo>
                      <a:pt x="115" y="61"/>
                    </a:moveTo>
                    <a:cubicBezTo>
                      <a:pt x="80" y="61"/>
                      <a:pt x="48" y="71"/>
                      <a:pt x="20" y="87"/>
                    </a:cubicBezTo>
                    <a:cubicBezTo>
                      <a:pt x="0" y="53"/>
                      <a:pt x="0" y="53"/>
                      <a:pt x="0" y="53"/>
                    </a:cubicBezTo>
                    <a:cubicBezTo>
                      <a:pt x="25" y="38"/>
                      <a:pt x="54" y="28"/>
                      <a:pt x="84" y="24"/>
                    </a:cubicBezTo>
                    <a:cubicBezTo>
                      <a:pt x="115" y="0"/>
                      <a:pt x="115" y="0"/>
                      <a:pt x="115" y="0"/>
                    </a:cubicBezTo>
                    <a:cubicBezTo>
                      <a:pt x="146" y="24"/>
                      <a:pt x="146" y="24"/>
                      <a:pt x="146" y="24"/>
                    </a:cubicBezTo>
                    <a:cubicBezTo>
                      <a:pt x="176" y="28"/>
                      <a:pt x="204" y="38"/>
                      <a:pt x="230" y="53"/>
                    </a:cubicBezTo>
                    <a:cubicBezTo>
                      <a:pt x="210" y="87"/>
                      <a:pt x="210" y="87"/>
                      <a:pt x="210" y="87"/>
                    </a:cubicBezTo>
                    <a:cubicBezTo>
                      <a:pt x="182" y="71"/>
                      <a:pt x="149" y="61"/>
                      <a:pt x="115" y="61"/>
                    </a:cubicBezTo>
                    <a:close/>
                  </a:path>
                </a:pathLst>
              </a:cu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38" name="Oval 13"/>
              <p:cNvSpPr>
                <a:spLocks noChangeArrowheads="1"/>
              </p:cNvSpPr>
              <p:nvPr/>
            </p:nvSpPr>
            <p:spPr bwMode="auto">
              <a:xfrm rot="10800000">
                <a:off x="3784963" y="1714297"/>
                <a:ext cx="1700213" cy="1676400"/>
              </a:xfrm>
              <a:prstGeom prst="ellipse">
                <a:avLst/>
              </a:pr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grpSp>
        <p:sp>
          <p:nvSpPr>
            <p:cNvPr id="39" name="Oval 14"/>
            <p:cNvSpPr>
              <a:spLocks noChangeArrowheads="1"/>
            </p:cNvSpPr>
            <p:nvPr/>
          </p:nvSpPr>
          <p:spPr bwMode="auto">
            <a:xfrm rot="10800000">
              <a:off x="3943120" y="1787073"/>
              <a:ext cx="1177925" cy="1171575"/>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42" name="矩形 41"/>
            <p:cNvSpPr/>
            <p:nvPr/>
          </p:nvSpPr>
          <p:spPr>
            <a:xfrm>
              <a:off x="4076505" y="2185134"/>
              <a:ext cx="890516" cy="420564"/>
            </a:xfrm>
            <a:prstGeom prst="rect">
              <a:avLst/>
            </a:prstGeom>
            <a:noFill/>
          </p:spPr>
          <p:txBody>
            <a:bodyPr wrap="square">
              <a:spAutoFit/>
            </a:bodyPr>
            <a:lstStyle/>
            <a:p>
              <a:pPr algn="ctr"/>
              <a:r>
                <a:rPr lang="en-US" altLang="zh-CN" sz="2135" dirty="0">
                  <a:solidFill>
                    <a:schemeClr val="tx1">
                      <a:lumMod val="75000"/>
                      <a:lumOff val="25000"/>
                    </a:schemeClr>
                  </a:solidFill>
                  <a:cs typeface="+mn-ea"/>
                  <a:sym typeface="+mn-lt"/>
                </a:rPr>
                <a:t>2022</a:t>
              </a:r>
              <a:endParaRPr lang="zh-CN" altLang="en-US" sz="2135" dirty="0">
                <a:solidFill>
                  <a:schemeClr val="tx1">
                    <a:lumMod val="75000"/>
                    <a:lumOff val="25000"/>
                  </a:schemeClr>
                </a:solidFill>
                <a:cs typeface="+mn-ea"/>
                <a:sym typeface="+mn-lt"/>
              </a:endParaRPr>
            </a:p>
          </p:txBody>
        </p:sp>
      </p:grpSp>
      <p:sp>
        <p:nvSpPr>
          <p:cNvPr id="43"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8703434" y="4331854"/>
            <a:ext cx="2963437" cy="587469"/>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打造</a:t>
            </a:r>
            <a:r>
              <a:rPr lang="en-US" altLang="zh-CN" sz="1400" dirty="0">
                <a:solidFill>
                  <a:schemeClr val="tx1">
                    <a:lumMod val="50000"/>
                    <a:lumOff val="50000"/>
                  </a:schemeClr>
                </a:solidFill>
                <a:cs typeface="+mn-ea"/>
                <a:sym typeface="+mn-lt"/>
              </a:rPr>
              <a:t>2-3</a:t>
            </a:r>
            <a:r>
              <a:rPr lang="zh-CN" altLang="en-US" sz="1400" dirty="0">
                <a:solidFill>
                  <a:schemeClr val="tx1">
                    <a:lumMod val="50000"/>
                    <a:lumOff val="50000"/>
                  </a:schemeClr>
                </a:solidFill>
                <a:cs typeface="+mn-ea"/>
                <a:sym typeface="+mn-lt"/>
              </a:rPr>
              <a:t>个国际知名品牌</a:t>
            </a:r>
            <a:endParaRPr lang="en-US" altLang="zh-CN" sz="1400" dirty="0">
              <a:solidFill>
                <a:schemeClr val="tx1">
                  <a:lumMod val="50000"/>
                  <a:lumOff val="50000"/>
                </a:schemeClr>
              </a:solidFill>
              <a:cs typeface="+mn-ea"/>
              <a:sym typeface="+mn-lt"/>
            </a:endParaRPr>
          </a:p>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实现传感器总产值突破</a:t>
            </a:r>
            <a:r>
              <a:rPr lang="en-US" altLang="zh-CN" sz="1400" dirty="0">
                <a:solidFill>
                  <a:schemeClr val="tx1">
                    <a:lumMod val="50000"/>
                    <a:lumOff val="50000"/>
                  </a:schemeClr>
                </a:solidFill>
                <a:cs typeface="+mn-ea"/>
                <a:sym typeface="+mn-lt"/>
              </a:rPr>
              <a:t>100</a:t>
            </a:r>
            <a:r>
              <a:rPr lang="zh-CN" altLang="en-US" sz="1400" dirty="0">
                <a:solidFill>
                  <a:schemeClr val="tx1">
                    <a:lumMod val="50000"/>
                    <a:lumOff val="50000"/>
                  </a:schemeClr>
                </a:solidFill>
                <a:cs typeface="+mn-ea"/>
                <a:sym typeface="+mn-lt"/>
              </a:rPr>
              <a:t>亿元</a:t>
            </a:r>
            <a:endParaRPr lang="en-US" sz="1050" dirty="0">
              <a:solidFill>
                <a:schemeClr val="tx1">
                  <a:lumMod val="50000"/>
                  <a:lumOff val="50000"/>
                </a:schemeClr>
              </a:solidFill>
              <a:cs typeface="+mn-ea"/>
              <a:sym typeface="+mn-lt"/>
            </a:endParaRPr>
          </a:p>
        </p:txBody>
      </p:sp>
      <p:sp>
        <p:nvSpPr>
          <p:cNvPr id="44"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658860" y="3844117"/>
            <a:ext cx="3606972" cy="2320290"/>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建成</a:t>
            </a:r>
            <a:r>
              <a:rPr lang="en-US" altLang="zh-CN" sz="1400" dirty="0">
                <a:solidFill>
                  <a:schemeClr val="tx1">
                    <a:lumMod val="50000"/>
                    <a:lumOff val="50000"/>
                  </a:schemeClr>
                </a:solidFill>
                <a:cs typeface="+mn-ea"/>
                <a:sym typeface="+mn-lt"/>
              </a:rPr>
              <a:t>5</a:t>
            </a:r>
            <a:r>
              <a:rPr lang="zh-CN" altLang="en-US" sz="1400" dirty="0">
                <a:solidFill>
                  <a:schemeClr val="tx1">
                    <a:lumMod val="50000"/>
                    <a:lumOff val="50000"/>
                  </a:schemeClr>
                </a:solidFill>
                <a:cs typeface="+mn-ea"/>
                <a:sym typeface="+mn-lt"/>
              </a:rPr>
              <a:t>个协同创新平台，设立</a:t>
            </a:r>
            <a:r>
              <a:rPr lang="en-US" sz="1400" dirty="0">
                <a:solidFill>
                  <a:schemeClr val="tx1">
                    <a:lumMod val="50000"/>
                    <a:lumOff val="50000"/>
                  </a:schemeClr>
                </a:solidFill>
                <a:cs typeface="+mn-ea"/>
                <a:sym typeface="+mn-lt"/>
              </a:rPr>
              <a:t>1</a:t>
            </a:r>
            <a:r>
              <a:rPr lang="zh-CN" altLang="en-US" sz="1400" dirty="0">
                <a:solidFill>
                  <a:schemeClr val="tx1">
                    <a:lumMod val="50000"/>
                    <a:lumOff val="50000"/>
                  </a:schemeClr>
                </a:solidFill>
                <a:cs typeface="+mn-ea"/>
                <a:sym typeface="+mn-lt"/>
              </a:rPr>
              <a:t>个产业发展基金</a:t>
            </a:r>
            <a:endParaRPr lang="en-US" sz="1050" dirty="0">
              <a:solidFill>
                <a:schemeClr val="tx1">
                  <a:lumMod val="50000"/>
                  <a:lumOff val="50000"/>
                </a:schemeClr>
              </a:solidFill>
              <a:cs typeface="+mn-ea"/>
              <a:sym typeface="+mn-lt"/>
            </a:endParaRPr>
          </a:p>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攻克</a:t>
            </a:r>
            <a:r>
              <a:rPr lang="en-US" altLang="zh-CN" sz="1400" dirty="0">
                <a:solidFill>
                  <a:schemeClr val="tx1">
                    <a:lumMod val="50000"/>
                    <a:lumOff val="50000"/>
                  </a:schemeClr>
                </a:solidFill>
                <a:cs typeface="+mn-ea"/>
                <a:sym typeface="+mn-lt"/>
              </a:rPr>
              <a:t>10</a:t>
            </a:r>
            <a:r>
              <a:rPr lang="zh-CN" altLang="en-US" sz="1400" dirty="0">
                <a:solidFill>
                  <a:schemeClr val="tx1">
                    <a:lumMod val="50000"/>
                    <a:lumOff val="50000"/>
                  </a:schemeClr>
                </a:solidFill>
                <a:cs typeface="+mn-ea"/>
                <a:sym typeface="+mn-lt"/>
              </a:rPr>
              <a:t>项以上“卡脖子”技术，突破</a:t>
            </a:r>
            <a:r>
              <a:rPr lang="en-US" altLang="zh-CN" sz="1400" dirty="0">
                <a:solidFill>
                  <a:schemeClr val="tx1">
                    <a:lumMod val="50000"/>
                    <a:lumOff val="50000"/>
                  </a:schemeClr>
                </a:solidFill>
                <a:cs typeface="+mn-ea"/>
                <a:sym typeface="+mn-lt"/>
              </a:rPr>
              <a:t>10</a:t>
            </a:r>
            <a:r>
              <a:rPr lang="zh-CN" altLang="en-US" sz="1400" dirty="0">
                <a:solidFill>
                  <a:schemeClr val="tx1">
                    <a:lumMod val="50000"/>
                    <a:lumOff val="50000"/>
                  </a:schemeClr>
                </a:solidFill>
                <a:cs typeface="+mn-ea"/>
                <a:sym typeface="+mn-lt"/>
              </a:rPr>
              <a:t>种以上重点传感器产品</a:t>
            </a:r>
            <a:endParaRPr lang="en-US" altLang="zh-CN" sz="1400" dirty="0">
              <a:solidFill>
                <a:schemeClr val="tx1">
                  <a:lumMod val="50000"/>
                  <a:lumOff val="50000"/>
                </a:schemeClr>
              </a:solidFill>
              <a:cs typeface="+mn-ea"/>
              <a:sym typeface="+mn-lt"/>
            </a:endParaRPr>
          </a:p>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突破智慧城市</a:t>
            </a:r>
            <a:r>
              <a:rPr lang="en-US" altLang="zh-CN" sz="1400" dirty="0">
                <a:solidFill>
                  <a:schemeClr val="tx1">
                    <a:lumMod val="50000"/>
                    <a:lumOff val="50000"/>
                  </a:schemeClr>
                </a:solidFill>
                <a:cs typeface="+mn-ea"/>
                <a:sym typeface="+mn-lt"/>
              </a:rPr>
              <a:t>15</a:t>
            </a:r>
            <a:r>
              <a:rPr lang="zh-CN" altLang="en-US" sz="1400" dirty="0">
                <a:solidFill>
                  <a:schemeClr val="tx1">
                    <a:lumMod val="50000"/>
                    <a:lumOff val="50000"/>
                  </a:schemeClr>
                </a:solidFill>
                <a:cs typeface="+mn-ea"/>
                <a:sym typeface="+mn-lt"/>
              </a:rPr>
              <a:t>种以上重点传感器产品，培养</a:t>
            </a:r>
            <a:r>
              <a:rPr lang="en-US" altLang="zh-CN" sz="1400" dirty="0">
                <a:solidFill>
                  <a:schemeClr val="tx1">
                    <a:lumMod val="50000"/>
                    <a:lumOff val="50000"/>
                  </a:schemeClr>
                </a:solidFill>
                <a:cs typeface="+mn-ea"/>
                <a:sym typeface="+mn-lt"/>
              </a:rPr>
              <a:t>10</a:t>
            </a:r>
            <a:r>
              <a:rPr lang="zh-CN" altLang="en-US" sz="1400" dirty="0">
                <a:solidFill>
                  <a:schemeClr val="tx1">
                    <a:lumMod val="50000"/>
                    <a:lumOff val="50000"/>
                  </a:schemeClr>
                </a:solidFill>
                <a:cs typeface="+mn-ea"/>
                <a:sym typeface="+mn-lt"/>
              </a:rPr>
              <a:t>家以上“专精特新”企业</a:t>
            </a:r>
            <a:endParaRPr lang="en-US" altLang="zh-CN" sz="1400" dirty="0">
              <a:solidFill>
                <a:schemeClr val="tx1">
                  <a:lumMod val="50000"/>
                  <a:lumOff val="50000"/>
                </a:schemeClr>
              </a:solidFill>
              <a:cs typeface="+mn-ea"/>
              <a:sym typeface="+mn-lt"/>
            </a:endParaRPr>
          </a:p>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引进培育</a:t>
            </a:r>
            <a:r>
              <a:rPr lang="en-US" altLang="zh-CN" sz="1400" dirty="0">
                <a:solidFill>
                  <a:schemeClr val="tx1">
                    <a:lumMod val="50000"/>
                    <a:lumOff val="50000"/>
                  </a:schemeClr>
                </a:solidFill>
                <a:cs typeface="+mn-ea"/>
                <a:sym typeface="+mn-lt"/>
              </a:rPr>
              <a:t>50</a:t>
            </a:r>
            <a:r>
              <a:rPr lang="zh-CN" altLang="en-US" sz="1400" dirty="0">
                <a:solidFill>
                  <a:schemeClr val="tx1">
                    <a:lumMod val="50000"/>
                    <a:lumOff val="50000"/>
                  </a:schemeClr>
                </a:solidFill>
                <a:cs typeface="+mn-ea"/>
                <a:sym typeface="+mn-lt"/>
              </a:rPr>
              <a:t>家以上科学仪器和传感器优质企业</a:t>
            </a:r>
            <a:endParaRPr lang="en-US" sz="1400" dirty="0">
              <a:solidFill>
                <a:schemeClr val="tx1">
                  <a:lumMod val="50000"/>
                  <a:lumOff val="50000"/>
                </a:schemeClr>
              </a:solidFill>
              <a:cs typeface="+mn-ea"/>
              <a:sym typeface="+mn-lt"/>
            </a:endParaRPr>
          </a:p>
          <a:p>
            <a:pPr marL="171450" indent="-171450">
              <a:buFont typeface="Wingdings" panose="05000000000000000000" pitchFamily="2" charset="2"/>
              <a:buChar char="l"/>
            </a:pPr>
            <a:endParaRPr lang="en-US" sz="1050" dirty="0">
              <a:solidFill>
                <a:schemeClr val="tx1">
                  <a:lumMod val="50000"/>
                  <a:lumOff val="50000"/>
                </a:schemeClr>
              </a:solidFill>
              <a:cs typeface="+mn-ea"/>
              <a:sym typeface="+mn-lt"/>
            </a:endParaRPr>
          </a:p>
        </p:txBody>
      </p:sp>
      <p:grpSp>
        <p:nvGrpSpPr>
          <p:cNvPr id="45" name="组合 44"/>
          <p:cNvGrpSpPr/>
          <p:nvPr/>
        </p:nvGrpSpPr>
        <p:grpSpPr>
          <a:xfrm>
            <a:off x="9188033" y="1531317"/>
            <a:ext cx="1700213" cy="2060575"/>
            <a:chOff x="9332412" y="1714297"/>
            <a:chExt cx="1700213" cy="2060575"/>
          </a:xfrm>
          <a:solidFill>
            <a:srgbClr val="063D54"/>
          </a:solidFill>
        </p:grpSpPr>
        <p:sp>
          <p:nvSpPr>
            <p:cNvPr id="46" name="Freeform 6"/>
            <p:cNvSpPr/>
            <p:nvPr/>
          </p:nvSpPr>
          <p:spPr bwMode="auto">
            <a:xfrm rot="10800000">
              <a:off x="9591174" y="3339897"/>
              <a:ext cx="1147763" cy="434975"/>
            </a:xfrm>
            <a:custGeom>
              <a:avLst/>
              <a:gdLst>
                <a:gd name="T0" fmla="*/ 115 w 230"/>
                <a:gd name="T1" fmla="*/ 61 h 87"/>
                <a:gd name="T2" fmla="*/ 20 w 230"/>
                <a:gd name="T3" fmla="*/ 87 h 87"/>
                <a:gd name="T4" fmla="*/ 0 w 230"/>
                <a:gd name="T5" fmla="*/ 53 h 87"/>
                <a:gd name="T6" fmla="*/ 84 w 230"/>
                <a:gd name="T7" fmla="*/ 24 h 87"/>
                <a:gd name="T8" fmla="*/ 115 w 230"/>
                <a:gd name="T9" fmla="*/ 0 h 87"/>
                <a:gd name="T10" fmla="*/ 146 w 230"/>
                <a:gd name="T11" fmla="*/ 24 h 87"/>
                <a:gd name="T12" fmla="*/ 230 w 230"/>
                <a:gd name="T13" fmla="*/ 53 h 87"/>
                <a:gd name="T14" fmla="*/ 210 w 230"/>
                <a:gd name="T15" fmla="*/ 87 h 87"/>
                <a:gd name="T16" fmla="*/ 115 w 230"/>
                <a:gd name="T17" fmla="*/ 6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87">
                  <a:moveTo>
                    <a:pt x="115" y="61"/>
                  </a:moveTo>
                  <a:cubicBezTo>
                    <a:pt x="80" y="61"/>
                    <a:pt x="48" y="71"/>
                    <a:pt x="20" y="87"/>
                  </a:cubicBezTo>
                  <a:cubicBezTo>
                    <a:pt x="0" y="53"/>
                    <a:pt x="0" y="53"/>
                    <a:pt x="0" y="53"/>
                  </a:cubicBezTo>
                  <a:cubicBezTo>
                    <a:pt x="25" y="38"/>
                    <a:pt x="54" y="28"/>
                    <a:pt x="84" y="24"/>
                  </a:cubicBezTo>
                  <a:cubicBezTo>
                    <a:pt x="115" y="0"/>
                    <a:pt x="115" y="0"/>
                    <a:pt x="115" y="0"/>
                  </a:cubicBezTo>
                  <a:cubicBezTo>
                    <a:pt x="146" y="24"/>
                    <a:pt x="146" y="24"/>
                    <a:pt x="146" y="24"/>
                  </a:cubicBezTo>
                  <a:cubicBezTo>
                    <a:pt x="176" y="28"/>
                    <a:pt x="204" y="38"/>
                    <a:pt x="230" y="53"/>
                  </a:cubicBezTo>
                  <a:cubicBezTo>
                    <a:pt x="210" y="87"/>
                    <a:pt x="210" y="87"/>
                    <a:pt x="210" y="87"/>
                  </a:cubicBezTo>
                  <a:cubicBezTo>
                    <a:pt x="182" y="71"/>
                    <a:pt x="149" y="61"/>
                    <a:pt x="115" y="61"/>
                  </a:cubicBezTo>
                  <a:close/>
                </a:path>
              </a:pathLst>
            </a:cu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47" name="Oval 13"/>
            <p:cNvSpPr>
              <a:spLocks noChangeArrowheads="1"/>
            </p:cNvSpPr>
            <p:nvPr/>
          </p:nvSpPr>
          <p:spPr bwMode="auto">
            <a:xfrm rot="10800000">
              <a:off x="9332412" y="1714297"/>
              <a:ext cx="1700213" cy="1676400"/>
            </a:xfrm>
            <a:prstGeom prst="ellipse">
              <a:avLst/>
            </a:prstGeom>
            <a:gradFill>
              <a:gsLst>
                <a:gs pos="100000">
                  <a:srgbClr val="21273E"/>
                </a:gs>
                <a:gs pos="0">
                  <a:srgbClr val="2C344B"/>
                </a:gs>
              </a:gsLst>
              <a:lin ang="5400000" scaled="0"/>
            </a:gra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prstClr val="white"/>
                </a:solidFill>
                <a:cs typeface="+mn-ea"/>
                <a:sym typeface="+mn-lt"/>
              </a:endParaRPr>
            </a:p>
          </p:txBody>
        </p:sp>
      </p:grpSp>
      <p:sp>
        <p:nvSpPr>
          <p:cNvPr id="48" name="Oval 14"/>
          <p:cNvSpPr>
            <a:spLocks noChangeArrowheads="1"/>
          </p:cNvSpPr>
          <p:nvPr/>
        </p:nvSpPr>
        <p:spPr bwMode="auto">
          <a:xfrm rot="10800000">
            <a:off x="9442033" y="1796598"/>
            <a:ext cx="1177925" cy="1171575"/>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solidFill>
                <a:srgbClr val="18478F"/>
              </a:solidFill>
              <a:cs typeface="+mn-ea"/>
              <a:sym typeface="+mn-lt"/>
            </a:endParaRPr>
          </a:p>
        </p:txBody>
      </p:sp>
      <p:sp>
        <p:nvSpPr>
          <p:cNvPr id="49" name="矩形 48"/>
          <p:cNvSpPr/>
          <p:nvPr/>
        </p:nvSpPr>
        <p:spPr>
          <a:xfrm>
            <a:off x="9575418" y="2187392"/>
            <a:ext cx="890516" cy="420564"/>
          </a:xfrm>
          <a:prstGeom prst="rect">
            <a:avLst/>
          </a:prstGeom>
          <a:noFill/>
        </p:spPr>
        <p:txBody>
          <a:bodyPr wrap="square">
            <a:spAutoFit/>
          </a:bodyPr>
          <a:lstStyle/>
          <a:p>
            <a:pPr algn="ctr"/>
            <a:r>
              <a:rPr lang="en-US" altLang="zh-CN" sz="2135" dirty="0">
                <a:solidFill>
                  <a:schemeClr val="tx1">
                    <a:lumMod val="75000"/>
                    <a:lumOff val="25000"/>
                  </a:schemeClr>
                </a:solidFill>
                <a:cs typeface="+mn-ea"/>
                <a:sym typeface="+mn-lt"/>
              </a:rPr>
              <a:t>2030</a:t>
            </a:r>
            <a:endParaRPr lang="zh-CN" altLang="en-US" sz="2135" dirty="0">
              <a:solidFill>
                <a:schemeClr val="tx1">
                  <a:lumMod val="75000"/>
                  <a:lumOff val="25000"/>
                </a:schemeClr>
              </a:solidFill>
              <a:cs typeface="+mn-ea"/>
              <a:sym typeface="+mn-lt"/>
            </a:endParaRPr>
          </a:p>
        </p:txBody>
      </p:sp>
      <p:sp>
        <p:nvSpPr>
          <p:cNvPr id="50" name="Rectangle 89" descr="e7d195523061f1c0205959036996ad55c215b892a7aac5c0B9ADEF7896FB48F2EF97163A2DE1401E1875DEDC438B7864AD24CA23553DBBBD975DAF4CAD4A2592689FFB6CEE59FFA55B2702D0E5EE29CDDE744B5A58D848E290B0F3363EEEFF85AEACDB2C4783B3CFD20D9E72AC2F528B09A88B84C6E73CDEC5D6CB26D43C2398027A14BE9DBFE415"/>
          <p:cNvSpPr/>
          <p:nvPr/>
        </p:nvSpPr>
        <p:spPr>
          <a:xfrm>
            <a:off x="4689282" y="4308371"/>
            <a:ext cx="2860566" cy="587469"/>
          </a:xfrm>
          <a:prstGeom prst="rect">
            <a:avLst/>
          </a:prstGeom>
        </p:spPr>
        <p:txBody>
          <a:bodyPr wrap="square">
            <a:spAutoFit/>
          </a:bodyPr>
          <a:lstStyle/>
          <a:p>
            <a:pPr marL="285750" indent="-285750">
              <a:lnSpc>
                <a:spcPct val="120000"/>
              </a:lnSpc>
              <a:buFont typeface="Wingdings" panose="05000000000000000000" pitchFamily="2" charset="2"/>
              <a:buChar char="l"/>
            </a:pPr>
            <a:r>
              <a:rPr lang="zh-CN" altLang="en-US" sz="1400" dirty="0">
                <a:solidFill>
                  <a:schemeClr val="tx1">
                    <a:lumMod val="50000"/>
                    <a:lumOff val="50000"/>
                  </a:schemeClr>
                </a:solidFill>
                <a:cs typeface="+mn-ea"/>
                <a:sym typeface="+mn-lt"/>
              </a:rPr>
              <a:t>引进和培育</a:t>
            </a:r>
            <a:r>
              <a:rPr lang="en-US" altLang="zh-CN" sz="1400" dirty="0">
                <a:solidFill>
                  <a:schemeClr val="tx1">
                    <a:lumMod val="50000"/>
                    <a:lumOff val="50000"/>
                  </a:schemeClr>
                </a:solidFill>
                <a:cs typeface="+mn-ea"/>
                <a:sym typeface="+mn-lt"/>
              </a:rPr>
              <a:t>100</a:t>
            </a:r>
            <a:r>
              <a:rPr lang="zh-CN" altLang="en-US" sz="1400" dirty="0">
                <a:solidFill>
                  <a:schemeClr val="tx1">
                    <a:lumMod val="50000"/>
                    <a:lumOff val="50000"/>
                  </a:schemeClr>
                </a:solidFill>
                <a:cs typeface="+mn-ea"/>
                <a:sym typeface="+mn-lt"/>
              </a:rPr>
              <a:t>家以上科学仪器和传感器优质企业</a:t>
            </a:r>
            <a:endParaRPr lang="en-US" sz="1050" dirty="0">
              <a:solidFill>
                <a:schemeClr val="tx1">
                  <a:lumMod val="50000"/>
                  <a:lumOff val="50000"/>
                </a:schemeClr>
              </a:solidFill>
              <a:cs typeface="+mn-ea"/>
              <a:sym typeface="+mn-lt"/>
            </a:endParaRPr>
          </a:p>
        </p:txBody>
      </p:sp>
      <p:sp>
        <p:nvSpPr>
          <p:cNvPr id="27" name="等腰三角形 26"/>
          <p:cNvSpPr/>
          <p:nvPr/>
        </p:nvSpPr>
        <p:spPr>
          <a:xfrm rot="5400000">
            <a:off x="4341232" y="3582675"/>
            <a:ext cx="189905" cy="885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28" name="等腰三角形 27"/>
          <p:cNvSpPr/>
          <p:nvPr/>
        </p:nvSpPr>
        <p:spPr>
          <a:xfrm rot="5400000">
            <a:off x="7817726" y="3591162"/>
            <a:ext cx="189905" cy="88591"/>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7" name="直接连接符 76"/>
          <p:cNvCxnSpPr/>
          <p:nvPr/>
        </p:nvCxnSpPr>
        <p:spPr>
          <a:xfrm>
            <a:off x="10694422" y="4059644"/>
            <a:ext cx="0" cy="1202705"/>
          </a:xfrm>
          <a:prstGeom prst="line">
            <a:avLst/>
          </a:prstGeom>
          <a:ln>
            <a:solidFill>
              <a:srgbClr val="2C344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79" name="椭圆 78"/>
          <p:cNvSpPr/>
          <p:nvPr/>
        </p:nvSpPr>
        <p:spPr>
          <a:xfrm>
            <a:off x="10323069" y="5418692"/>
            <a:ext cx="790060" cy="790060"/>
          </a:xfrm>
          <a:prstGeom prst="ellipse">
            <a:avLst/>
          </a:prstGeom>
          <a:noFill/>
          <a:ln w="19050">
            <a:solidFill>
              <a:srgbClr val="2C3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a:ln>
                  <a:noFill/>
                </a:ln>
                <a:solidFill>
                  <a:srgbClr val="21273E"/>
                </a:solidFill>
                <a:effectLst/>
                <a:uLnTx/>
                <a:uFillTx/>
                <a:latin typeface="微软雅黑" panose="020B0503020204020204" charset="-122"/>
                <a:ea typeface="微软雅黑" panose="020B0503020204020204" charset="-122"/>
                <a:cs typeface="+mn-ea"/>
                <a:sym typeface="+mn-lt"/>
              </a:rPr>
              <a:t>重点任务</a:t>
            </a:r>
            <a:endPar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endParaRP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cxnSp>
        <p:nvCxnSpPr>
          <p:cNvPr id="22" name="直接连接符 21"/>
          <p:cNvCxnSpPr/>
          <p:nvPr/>
        </p:nvCxnSpPr>
        <p:spPr>
          <a:xfrm>
            <a:off x="1530035" y="4086499"/>
            <a:ext cx="0" cy="1202705"/>
          </a:xfrm>
          <a:prstGeom prst="line">
            <a:avLst/>
          </a:prstGeom>
          <a:ln>
            <a:solidFill>
              <a:srgbClr val="2C344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095999" y="4013406"/>
            <a:ext cx="0" cy="1202705"/>
          </a:xfrm>
          <a:prstGeom prst="line">
            <a:avLst/>
          </a:prstGeom>
          <a:ln>
            <a:solidFill>
              <a:srgbClr val="2C344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3799275" y="2863969"/>
            <a:ext cx="0" cy="1202705"/>
          </a:xfrm>
          <a:prstGeom prst="line">
            <a:avLst/>
          </a:prstGeom>
          <a:ln>
            <a:solidFill>
              <a:srgbClr val="2C344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8515530" y="2892178"/>
            <a:ext cx="0" cy="1202705"/>
          </a:xfrm>
          <a:prstGeom prst="line">
            <a:avLst/>
          </a:prstGeom>
          <a:ln>
            <a:solidFill>
              <a:srgbClr val="2C344B"/>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直接箭头连接符 25"/>
          <p:cNvCxnSpPr/>
          <p:nvPr/>
        </p:nvCxnSpPr>
        <p:spPr>
          <a:xfrm>
            <a:off x="676819" y="4094884"/>
            <a:ext cx="10885715" cy="0"/>
          </a:xfrm>
          <a:prstGeom prst="straightConnector1">
            <a:avLst/>
          </a:prstGeom>
          <a:ln>
            <a:solidFill>
              <a:srgbClr val="2C344B"/>
            </a:solidFill>
            <a:tailEnd type="triangle"/>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1269692" y="3826156"/>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prstClr val="white"/>
                </a:solidFill>
                <a:cs typeface="+mn-ea"/>
                <a:sym typeface="+mn-lt"/>
              </a:rPr>
              <a:t>1</a:t>
            </a:r>
            <a:endParaRPr lang="zh-CN" altLang="en-US" sz="1600" dirty="0">
              <a:solidFill>
                <a:prstClr val="white"/>
              </a:solidFill>
              <a:cs typeface="+mn-ea"/>
              <a:sym typeface="+mn-lt"/>
            </a:endParaRPr>
          </a:p>
        </p:txBody>
      </p:sp>
      <p:sp>
        <p:nvSpPr>
          <p:cNvPr id="28" name="椭圆 27"/>
          <p:cNvSpPr/>
          <p:nvPr/>
        </p:nvSpPr>
        <p:spPr>
          <a:xfrm>
            <a:off x="3549628" y="3834539"/>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prstClr val="white"/>
                </a:solidFill>
                <a:cs typeface="+mn-ea"/>
                <a:sym typeface="+mn-lt"/>
              </a:rPr>
              <a:t>2</a:t>
            </a:r>
            <a:endParaRPr lang="zh-CN" altLang="en-US" sz="1600" dirty="0">
              <a:solidFill>
                <a:prstClr val="white"/>
              </a:solidFill>
              <a:cs typeface="+mn-ea"/>
              <a:sym typeface="+mn-lt"/>
            </a:endParaRPr>
          </a:p>
        </p:txBody>
      </p:sp>
      <p:sp>
        <p:nvSpPr>
          <p:cNvPr id="29" name="椭圆 28"/>
          <p:cNvSpPr/>
          <p:nvPr/>
        </p:nvSpPr>
        <p:spPr>
          <a:xfrm>
            <a:off x="5835655" y="3786694"/>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prstClr val="white"/>
                </a:solidFill>
                <a:cs typeface="+mn-ea"/>
                <a:sym typeface="+mn-lt"/>
              </a:rPr>
              <a:t>3</a:t>
            </a:r>
            <a:endParaRPr lang="zh-CN" altLang="en-US" sz="1600" dirty="0">
              <a:solidFill>
                <a:prstClr val="white"/>
              </a:solidFill>
              <a:cs typeface="+mn-ea"/>
              <a:sym typeface="+mn-lt"/>
            </a:endParaRPr>
          </a:p>
        </p:txBody>
      </p:sp>
      <p:sp>
        <p:nvSpPr>
          <p:cNvPr id="30" name="椭圆 29"/>
          <p:cNvSpPr/>
          <p:nvPr/>
        </p:nvSpPr>
        <p:spPr>
          <a:xfrm>
            <a:off x="8259647" y="3822171"/>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prstClr val="white"/>
                </a:solidFill>
                <a:cs typeface="+mn-ea"/>
                <a:sym typeface="+mn-lt"/>
              </a:rPr>
              <a:t>4</a:t>
            </a:r>
            <a:endParaRPr lang="zh-CN" altLang="en-US" sz="1600" dirty="0">
              <a:solidFill>
                <a:prstClr val="white"/>
              </a:solidFill>
              <a:cs typeface="+mn-ea"/>
              <a:sym typeface="+mn-lt"/>
            </a:endParaRPr>
          </a:p>
        </p:txBody>
      </p:sp>
      <p:grpSp>
        <p:nvGrpSpPr>
          <p:cNvPr id="31" name="组合 30"/>
          <p:cNvGrpSpPr/>
          <p:nvPr/>
        </p:nvGrpSpPr>
        <p:grpSpPr>
          <a:xfrm>
            <a:off x="263241" y="1532671"/>
            <a:ext cx="2905010" cy="2314173"/>
            <a:chOff x="345168" y="1543065"/>
            <a:chExt cx="1917548" cy="1735628"/>
          </a:xfrm>
        </p:grpSpPr>
        <p:sp>
          <p:nvSpPr>
            <p:cNvPr id="32" name="矩形 3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345168" y="1783765"/>
              <a:ext cx="1917548" cy="1494928"/>
            </a:xfrm>
            <a:prstGeom prst="rect">
              <a:avLst/>
            </a:prstGeom>
          </p:spPr>
          <p:txBody>
            <a:bodyPr wrap="square">
              <a:spAutoFit/>
            </a:bodyPr>
            <a:lstStyle/>
            <a:p>
              <a:pPr algn="ctr" defTabSz="1219200">
                <a:lnSpc>
                  <a:spcPct val="150000"/>
                </a:lnSpc>
                <a:defRPr/>
              </a:pPr>
              <a:r>
                <a:rPr lang="zh-CN" altLang="en-US" sz="1400" kern="0" dirty="0">
                  <a:solidFill>
                    <a:schemeClr val="tx1">
                      <a:lumMod val="50000"/>
                      <a:lumOff val="50000"/>
                    </a:schemeClr>
                  </a:solidFill>
                  <a:cs typeface="+mn-ea"/>
                  <a:sym typeface="+mn-lt"/>
                </a:rPr>
                <a:t>依托清华工研院科研成果转化优势、北京启元实验室技术研发优势。打造清华工研院雁栖湖创新中心，建设智能微系统平台、光电子芯片平台、探测与成像转移转化中心和生物仪器转移转化中心</a:t>
              </a:r>
            </a:p>
          </p:txBody>
        </p:sp>
        <p:sp>
          <p:nvSpPr>
            <p:cNvPr id="33" name="矩形 32"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491840" y="1543065"/>
              <a:ext cx="1415143" cy="276999"/>
            </a:xfrm>
            <a:prstGeom prst="rect">
              <a:avLst/>
            </a:prstGeom>
          </p:spPr>
          <p:txBody>
            <a:bodyPr wrap="square">
              <a:spAutoFit/>
            </a:bodyPr>
            <a:lstStyle/>
            <a:p>
              <a:pPr algn="ctr"/>
              <a:r>
                <a:rPr lang="en-US" altLang="zh-CN" dirty="0">
                  <a:solidFill>
                    <a:schemeClr val="tx1">
                      <a:lumMod val="50000"/>
                      <a:lumOff val="50000"/>
                    </a:schemeClr>
                  </a:solidFill>
                  <a:cs typeface="+mn-ea"/>
                  <a:sym typeface="+mn-lt"/>
                </a:rPr>
                <a:t>01</a:t>
              </a:r>
              <a:endParaRPr lang="zh-CN" altLang="en-US" dirty="0">
                <a:solidFill>
                  <a:schemeClr val="tx1">
                    <a:lumMod val="50000"/>
                    <a:lumOff val="50000"/>
                  </a:schemeClr>
                </a:solidFill>
                <a:cs typeface="+mn-ea"/>
                <a:sym typeface="+mn-lt"/>
              </a:endParaRPr>
            </a:p>
          </p:txBody>
        </p:sp>
        <p:cxnSp>
          <p:nvCxnSpPr>
            <p:cNvPr id="34" name="直接连接符 3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1027348" y="1848666"/>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35" name="组合 34"/>
          <p:cNvGrpSpPr/>
          <p:nvPr/>
        </p:nvGrpSpPr>
        <p:grpSpPr>
          <a:xfrm>
            <a:off x="2545785" y="4443175"/>
            <a:ext cx="2652159" cy="1108045"/>
            <a:chOff x="2598313" y="2994208"/>
            <a:chExt cx="1658285" cy="831033"/>
          </a:xfrm>
        </p:grpSpPr>
        <p:sp>
          <p:nvSpPr>
            <p:cNvPr id="36" name="矩形 3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2598313" y="3299809"/>
              <a:ext cx="1658285" cy="525432"/>
            </a:xfrm>
            <a:prstGeom prst="rect">
              <a:avLst/>
            </a:prstGeom>
          </p:spPr>
          <p:txBody>
            <a:bodyPr wrap="square">
              <a:spAutoFit/>
            </a:bodyPr>
            <a:lstStyle/>
            <a:p>
              <a:pPr algn="ctr" defTabSz="1219200">
                <a:lnSpc>
                  <a:spcPct val="150000"/>
                </a:lnSpc>
                <a:defRPr/>
              </a:pPr>
              <a:r>
                <a:rPr lang="zh-CN" altLang="en-US" sz="1400" kern="0" dirty="0">
                  <a:solidFill>
                    <a:schemeClr val="tx1">
                      <a:lumMod val="50000"/>
                      <a:lumOff val="50000"/>
                    </a:schemeClr>
                  </a:solidFill>
                  <a:cs typeface="+mn-ea"/>
                  <a:sym typeface="+mn-lt"/>
                </a:rPr>
                <a:t>争取科学仪器和传感器领域国家重点实验室落地怀柔</a:t>
              </a:r>
            </a:p>
          </p:txBody>
        </p:sp>
        <p:sp>
          <p:nvSpPr>
            <p:cNvPr id="37" name="矩形 36"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2686961" y="2994208"/>
              <a:ext cx="1415143" cy="276999"/>
            </a:xfrm>
            <a:prstGeom prst="rect">
              <a:avLst/>
            </a:prstGeom>
          </p:spPr>
          <p:txBody>
            <a:bodyPr wrap="square">
              <a:spAutoFit/>
            </a:bodyPr>
            <a:lstStyle/>
            <a:p>
              <a:pPr algn="ctr"/>
              <a:r>
                <a:rPr lang="en-US" altLang="zh-CN" dirty="0">
                  <a:solidFill>
                    <a:schemeClr val="tx1">
                      <a:lumMod val="50000"/>
                      <a:lumOff val="50000"/>
                    </a:schemeClr>
                  </a:solidFill>
                  <a:cs typeface="+mn-ea"/>
                  <a:sym typeface="+mn-lt"/>
                </a:rPr>
                <a:t>02</a:t>
              </a:r>
              <a:endParaRPr lang="zh-CN" altLang="en-US" dirty="0">
                <a:solidFill>
                  <a:schemeClr val="tx1">
                    <a:lumMod val="50000"/>
                    <a:lumOff val="50000"/>
                  </a:schemeClr>
                </a:solidFill>
                <a:cs typeface="+mn-ea"/>
                <a:sym typeface="+mn-lt"/>
              </a:endParaRPr>
            </a:p>
          </p:txBody>
        </p:sp>
        <p:cxnSp>
          <p:nvCxnSpPr>
            <p:cNvPr id="38" name="直接连接符 37"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3222469" y="3299809"/>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39" name="组合 38"/>
          <p:cNvGrpSpPr/>
          <p:nvPr/>
        </p:nvGrpSpPr>
        <p:grpSpPr>
          <a:xfrm>
            <a:off x="4713634" y="1539856"/>
            <a:ext cx="2705723" cy="1774316"/>
            <a:chOff x="4742527" y="1322777"/>
            <a:chExt cx="2029292" cy="1330736"/>
          </a:xfrm>
        </p:grpSpPr>
        <p:sp>
          <p:nvSpPr>
            <p:cNvPr id="40" name="矩形 39"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4742527" y="1643333"/>
              <a:ext cx="2029292" cy="1010180"/>
            </a:xfrm>
            <a:prstGeom prst="rect">
              <a:avLst/>
            </a:prstGeom>
          </p:spPr>
          <p:txBody>
            <a:bodyPr wrap="square">
              <a:spAutoFit/>
            </a:bodyPr>
            <a:lstStyle/>
            <a:p>
              <a:pPr algn="ctr" defTabSz="1219200">
                <a:lnSpc>
                  <a:spcPct val="150000"/>
                </a:lnSpc>
                <a:defRPr/>
              </a:pPr>
              <a:r>
                <a:rPr lang="zh-CN" altLang="en-US" sz="1400" kern="0" dirty="0">
                  <a:solidFill>
                    <a:schemeClr val="tx1">
                      <a:lumMod val="50000"/>
                      <a:lumOff val="50000"/>
                    </a:schemeClr>
                  </a:solidFill>
                  <a:cs typeface="+mn-ea"/>
                  <a:sym typeface="+mn-lt"/>
                </a:rPr>
                <a:t>共建智慧城市领域传感器应用迭代场景先行示范区，打造具备面向全国推广的示范项目，构建智慧城市感知体系协同创新平台</a:t>
              </a:r>
            </a:p>
          </p:txBody>
        </p:sp>
        <p:sp>
          <p:nvSpPr>
            <p:cNvPr id="41" name="矩形 40"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5045260" y="1322777"/>
              <a:ext cx="1415143" cy="276999"/>
            </a:xfrm>
            <a:prstGeom prst="rect">
              <a:avLst/>
            </a:prstGeom>
          </p:spPr>
          <p:txBody>
            <a:bodyPr wrap="square">
              <a:spAutoFit/>
            </a:bodyPr>
            <a:lstStyle/>
            <a:p>
              <a:pPr algn="ctr"/>
              <a:r>
                <a:rPr lang="en-US" altLang="zh-CN" dirty="0">
                  <a:solidFill>
                    <a:schemeClr val="tx1">
                      <a:lumMod val="50000"/>
                      <a:lumOff val="50000"/>
                    </a:schemeClr>
                  </a:solidFill>
                  <a:cs typeface="+mn-ea"/>
                  <a:sym typeface="+mn-lt"/>
                </a:rPr>
                <a:t>03</a:t>
              </a:r>
              <a:endParaRPr lang="zh-CN" altLang="en-US" dirty="0">
                <a:solidFill>
                  <a:schemeClr val="tx1">
                    <a:lumMod val="50000"/>
                    <a:lumOff val="50000"/>
                  </a:schemeClr>
                </a:solidFill>
                <a:cs typeface="+mn-ea"/>
                <a:sym typeface="+mn-lt"/>
              </a:endParaRPr>
            </a:p>
          </p:txBody>
        </p:sp>
        <p:cxnSp>
          <p:nvCxnSpPr>
            <p:cNvPr id="42" name="直接连接符 41"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5586839" y="1655011"/>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43" name="组合 42"/>
          <p:cNvGrpSpPr/>
          <p:nvPr/>
        </p:nvGrpSpPr>
        <p:grpSpPr>
          <a:xfrm>
            <a:off x="7004136" y="4485308"/>
            <a:ext cx="3192891" cy="2034560"/>
            <a:chOff x="6943284" y="2994208"/>
            <a:chExt cx="2194930" cy="1525919"/>
          </a:xfrm>
        </p:grpSpPr>
        <p:sp>
          <p:nvSpPr>
            <p:cNvPr id="44" name="矩形 4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43284" y="3267573"/>
              <a:ext cx="2194930" cy="1252554"/>
            </a:xfrm>
            <a:prstGeom prst="rect">
              <a:avLst/>
            </a:prstGeom>
          </p:spPr>
          <p:txBody>
            <a:bodyPr wrap="square">
              <a:spAutoFit/>
            </a:bodyPr>
            <a:lstStyle/>
            <a:p>
              <a:pPr algn="ctr" defTabSz="1219200">
                <a:lnSpc>
                  <a:spcPct val="150000"/>
                </a:lnSpc>
                <a:defRPr/>
              </a:pPr>
              <a:r>
                <a:rPr lang="zh-CN" altLang="en-US" sz="1400" kern="0" dirty="0">
                  <a:solidFill>
                    <a:schemeClr val="tx1">
                      <a:lumMod val="50000"/>
                      <a:lumOff val="50000"/>
                    </a:schemeClr>
                  </a:solidFill>
                  <a:cs typeface="+mn-ea"/>
                  <a:sym typeface="+mn-lt"/>
                </a:rPr>
                <a:t>建设元器件测试评估和科学仪器整机组装测试中试平台、软件操作控制和实时处理算法验证平台、咨询评估和信息公共服务平台，形成较为完善的仪器技术基础公共服务体系</a:t>
              </a:r>
            </a:p>
          </p:txBody>
        </p:sp>
        <p:sp>
          <p:nvSpPr>
            <p:cNvPr id="45" name="矩形 44"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265692" y="2994208"/>
              <a:ext cx="1415143" cy="276999"/>
            </a:xfrm>
            <a:prstGeom prst="rect">
              <a:avLst/>
            </a:prstGeom>
          </p:spPr>
          <p:txBody>
            <a:bodyPr wrap="square">
              <a:spAutoFit/>
            </a:bodyPr>
            <a:lstStyle/>
            <a:p>
              <a:pPr algn="ctr"/>
              <a:r>
                <a:rPr lang="en-US" altLang="zh-CN" dirty="0">
                  <a:solidFill>
                    <a:schemeClr val="tx1">
                      <a:lumMod val="50000"/>
                      <a:lumOff val="50000"/>
                    </a:schemeClr>
                  </a:solidFill>
                  <a:cs typeface="+mn-ea"/>
                  <a:sym typeface="+mn-lt"/>
                </a:rPr>
                <a:t>04</a:t>
              </a:r>
              <a:endParaRPr lang="zh-CN" altLang="en-US" dirty="0">
                <a:solidFill>
                  <a:schemeClr val="tx1">
                    <a:lumMod val="50000"/>
                    <a:lumOff val="50000"/>
                  </a:schemeClr>
                </a:solidFill>
                <a:cs typeface="+mn-ea"/>
                <a:sym typeface="+mn-lt"/>
              </a:endParaRPr>
            </a:p>
          </p:txBody>
        </p:sp>
        <p:cxnSp>
          <p:nvCxnSpPr>
            <p:cNvPr id="46" name="直接连接符 4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01200" y="3299809"/>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grpSp>
        <p:nvGrpSpPr>
          <p:cNvPr id="47" name="组合 46"/>
          <p:cNvGrpSpPr/>
          <p:nvPr/>
        </p:nvGrpSpPr>
        <p:grpSpPr>
          <a:xfrm>
            <a:off x="8140055" y="1821073"/>
            <a:ext cx="790060" cy="790060"/>
            <a:chOff x="7716458" y="1123679"/>
            <a:chExt cx="592545" cy="592545"/>
          </a:xfrm>
        </p:grpSpPr>
        <p:sp>
          <p:nvSpPr>
            <p:cNvPr id="48" name="椭圆 47"/>
            <p:cNvSpPr/>
            <p:nvPr/>
          </p:nvSpPr>
          <p:spPr>
            <a:xfrm>
              <a:off x="7716458" y="1123679"/>
              <a:ext cx="592545" cy="592545"/>
            </a:xfrm>
            <a:prstGeom prst="ellipse">
              <a:avLst/>
            </a:prstGeom>
            <a:noFill/>
            <a:ln w="19050">
              <a:solidFill>
                <a:srgbClr val="2C3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nvGrpSpPr>
            <p:cNvPr id="49" name="Group 85"/>
            <p:cNvGrpSpPr/>
            <p:nvPr/>
          </p:nvGrpSpPr>
          <p:grpSpPr>
            <a:xfrm>
              <a:off x="7826979" y="1238101"/>
              <a:ext cx="371503" cy="371503"/>
              <a:chOff x="1200150" y="3768725"/>
              <a:chExt cx="446088" cy="446088"/>
            </a:xfrm>
            <a:solidFill>
              <a:schemeClr val="accent1"/>
            </a:solidFill>
          </p:grpSpPr>
          <p:sp>
            <p:nvSpPr>
              <p:cNvPr id="50" name="Freeform 78"/>
              <p:cNvSpPr/>
              <p:nvPr/>
            </p:nvSpPr>
            <p:spPr bwMode="auto">
              <a:xfrm>
                <a:off x="1200150" y="3768725"/>
                <a:ext cx="446088" cy="446088"/>
              </a:xfrm>
              <a:custGeom>
                <a:avLst/>
                <a:gdLst>
                  <a:gd name="T0" fmla="*/ 539 w 580"/>
                  <a:gd name="T1" fmla="*/ 141 h 580"/>
                  <a:gd name="T2" fmla="*/ 509 w 580"/>
                  <a:gd name="T3" fmla="*/ 171 h 580"/>
                  <a:gd name="T4" fmla="*/ 489 w 580"/>
                  <a:gd name="T5" fmla="*/ 181 h 580"/>
                  <a:gd name="T6" fmla="*/ 517 w 580"/>
                  <a:gd name="T7" fmla="*/ 290 h 580"/>
                  <a:gd name="T8" fmla="*/ 290 w 580"/>
                  <a:gd name="T9" fmla="*/ 517 h 580"/>
                  <a:gd name="T10" fmla="*/ 63 w 580"/>
                  <a:gd name="T11" fmla="*/ 290 h 580"/>
                  <a:gd name="T12" fmla="*/ 290 w 580"/>
                  <a:gd name="T13" fmla="*/ 63 h 580"/>
                  <a:gd name="T14" fmla="*/ 401 w 580"/>
                  <a:gd name="T15" fmla="*/ 92 h 580"/>
                  <a:gd name="T16" fmla="*/ 411 w 580"/>
                  <a:gd name="T17" fmla="*/ 72 h 580"/>
                  <a:gd name="T18" fmla="*/ 441 w 580"/>
                  <a:gd name="T19" fmla="*/ 42 h 580"/>
                  <a:gd name="T20" fmla="*/ 290 w 580"/>
                  <a:gd name="T21" fmla="*/ 0 h 580"/>
                  <a:gd name="T22" fmla="*/ 0 w 580"/>
                  <a:gd name="T23" fmla="*/ 290 h 580"/>
                  <a:gd name="T24" fmla="*/ 290 w 580"/>
                  <a:gd name="T25" fmla="*/ 580 h 580"/>
                  <a:gd name="T26" fmla="*/ 580 w 580"/>
                  <a:gd name="T27" fmla="*/ 290 h 580"/>
                  <a:gd name="T28" fmla="*/ 539 w 580"/>
                  <a:gd name="T29" fmla="*/ 141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80" h="580">
                    <a:moveTo>
                      <a:pt x="539" y="141"/>
                    </a:moveTo>
                    <a:cubicBezTo>
                      <a:pt x="509" y="171"/>
                      <a:pt x="509" y="171"/>
                      <a:pt x="509" y="171"/>
                    </a:cubicBezTo>
                    <a:cubicBezTo>
                      <a:pt x="504" y="176"/>
                      <a:pt x="496" y="179"/>
                      <a:pt x="489" y="181"/>
                    </a:cubicBezTo>
                    <a:cubicBezTo>
                      <a:pt x="506" y="213"/>
                      <a:pt x="517" y="250"/>
                      <a:pt x="517" y="290"/>
                    </a:cubicBezTo>
                    <a:cubicBezTo>
                      <a:pt x="517" y="415"/>
                      <a:pt x="415" y="517"/>
                      <a:pt x="290" y="517"/>
                    </a:cubicBezTo>
                    <a:cubicBezTo>
                      <a:pt x="165" y="517"/>
                      <a:pt x="63" y="415"/>
                      <a:pt x="63" y="290"/>
                    </a:cubicBezTo>
                    <a:cubicBezTo>
                      <a:pt x="63" y="165"/>
                      <a:pt x="165" y="63"/>
                      <a:pt x="290" y="63"/>
                    </a:cubicBezTo>
                    <a:cubicBezTo>
                      <a:pt x="330" y="63"/>
                      <a:pt x="368" y="74"/>
                      <a:pt x="401" y="92"/>
                    </a:cubicBezTo>
                    <a:cubicBezTo>
                      <a:pt x="402" y="85"/>
                      <a:pt x="406" y="78"/>
                      <a:pt x="411" y="72"/>
                    </a:cubicBezTo>
                    <a:cubicBezTo>
                      <a:pt x="441" y="42"/>
                      <a:pt x="441" y="42"/>
                      <a:pt x="441" y="42"/>
                    </a:cubicBezTo>
                    <a:cubicBezTo>
                      <a:pt x="397" y="15"/>
                      <a:pt x="345" y="0"/>
                      <a:pt x="290" y="0"/>
                    </a:cubicBezTo>
                    <a:cubicBezTo>
                      <a:pt x="130" y="0"/>
                      <a:pt x="0" y="130"/>
                      <a:pt x="0" y="290"/>
                    </a:cubicBezTo>
                    <a:cubicBezTo>
                      <a:pt x="0" y="450"/>
                      <a:pt x="130" y="580"/>
                      <a:pt x="290" y="580"/>
                    </a:cubicBezTo>
                    <a:cubicBezTo>
                      <a:pt x="450" y="580"/>
                      <a:pt x="580" y="450"/>
                      <a:pt x="580" y="290"/>
                    </a:cubicBezTo>
                    <a:cubicBezTo>
                      <a:pt x="580" y="235"/>
                      <a:pt x="565" y="184"/>
                      <a:pt x="539" y="141"/>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51" name="Freeform 79"/>
              <p:cNvSpPr/>
              <p:nvPr/>
            </p:nvSpPr>
            <p:spPr bwMode="auto">
              <a:xfrm>
                <a:off x="1381125" y="3781425"/>
                <a:ext cx="252413" cy="252413"/>
              </a:xfrm>
              <a:custGeom>
                <a:avLst/>
                <a:gdLst>
                  <a:gd name="T0" fmla="*/ 186 w 329"/>
                  <a:gd name="T1" fmla="*/ 67 h 328"/>
                  <a:gd name="T2" fmla="*/ 249 w 329"/>
                  <a:gd name="T3" fmla="*/ 4 h 328"/>
                  <a:gd name="T4" fmla="*/ 257 w 329"/>
                  <a:gd name="T5" fmla="*/ 7 h 328"/>
                  <a:gd name="T6" fmla="*/ 263 w 329"/>
                  <a:gd name="T7" fmla="*/ 66 h 328"/>
                  <a:gd name="T8" fmla="*/ 322 w 329"/>
                  <a:gd name="T9" fmla="*/ 71 h 328"/>
                  <a:gd name="T10" fmla="*/ 325 w 329"/>
                  <a:gd name="T11" fmla="*/ 80 h 328"/>
                  <a:gd name="T12" fmla="*/ 262 w 329"/>
                  <a:gd name="T13" fmla="*/ 142 h 328"/>
                  <a:gd name="T14" fmla="*/ 245 w 329"/>
                  <a:gd name="T15" fmla="*/ 149 h 328"/>
                  <a:gd name="T16" fmla="*/ 207 w 329"/>
                  <a:gd name="T17" fmla="*/ 145 h 328"/>
                  <a:gd name="T18" fmla="*/ 99 w 329"/>
                  <a:gd name="T19" fmla="*/ 253 h 328"/>
                  <a:gd name="T20" fmla="*/ 89 w 329"/>
                  <a:gd name="T21" fmla="*/ 309 h 328"/>
                  <a:gd name="T22" fmla="*/ 19 w 329"/>
                  <a:gd name="T23" fmla="*/ 309 h 328"/>
                  <a:gd name="T24" fmla="*/ 19 w 329"/>
                  <a:gd name="T25" fmla="*/ 239 h 328"/>
                  <a:gd name="T26" fmla="*/ 75 w 329"/>
                  <a:gd name="T27" fmla="*/ 230 h 328"/>
                  <a:gd name="T28" fmla="*/ 184 w 329"/>
                  <a:gd name="T29" fmla="*/ 121 h 328"/>
                  <a:gd name="T30" fmla="*/ 180 w 329"/>
                  <a:gd name="T31" fmla="*/ 84 h 328"/>
                  <a:gd name="T32" fmla="*/ 186 w 329"/>
                  <a:gd name="T33" fmla="*/ 6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9" h="328">
                    <a:moveTo>
                      <a:pt x="186" y="67"/>
                    </a:moveTo>
                    <a:cubicBezTo>
                      <a:pt x="249" y="4"/>
                      <a:pt x="249" y="4"/>
                      <a:pt x="249" y="4"/>
                    </a:cubicBezTo>
                    <a:cubicBezTo>
                      <a:pt x="253" y="0"/>
                      <a:pt x="256" y="1"/>
                      <a:pt x="257" y="7"/>
                    </a:cubicBezTo>
                    <a:cubicBezTo>
                      <a:pt x="263" y="66"/>
                      <a:pt x="263" y="66"/>
                      <a:pt x="263" y="66"/>
                    </a:cubicBezTo>
                    <a:cubicBezTo>
                      <a:pt x="322" y="71"/>
                      <a:pt x="322" y="71"/>
                      <a:pt x="322" y="71"/>
                    </a:cubicBezTo>
                    <a:cubicBezTo>
                      <a:pt x="327" y="72"/>
                      <a:pt x="329" y="76"/>
                      <a:pt x="325" y="80"/>
                    </a:cubicBezTo>
                    <a:cubicBezTo>
                      <a:pt x="262" y="142"/>
                      <a:pt x="262" y="142"/>
                      <a:pt x="262" y="142"/>
                    </a:cubicBezTo>
                    <a:cubicBezTo>
                      <a:pt x="258" y="146"/>
                      <a:pt x="250" y="149"/>
                      <a:pt x="245" y="149"/>
                    </a:cubicBezTo>
                    <a:cubicBezTo>
                      <a:pt x="207" y="145"/>
                      <a:pt x="207" y="145"/>
                      <a:pt x="207" y="145"/>
                    </a:cubicBezTo>
                    <a:cubicBezTo>
                      <a:pt x="99" y="253"/>
                      <a:pt x="99" y="253"/>
                      <a:pt x="99" y="253"/>
                    </a:cubicBezTo>
                    <a:cubicBezTo>
                      <a:pt x="107" y="272"/>
                      <a:pt x="104" y="294"/>
                      <a:pt x="89" y="309"/>
                    </a:cubicBezTo>
                    <a:cubicBezTo>
                      <a:pt x="70" y="328"/>
                      <a:pt x="39" y="328"/>
                      <a:pt x="19" y="309"/>
                    </a:cubicBezTo>
                    <a:cubicBezTo>
                      <a:pt x="0" y="290"/>
                      <a:pt x="0" y="259"/>
                      <a:pt x="19" y="239"/>
                    </a:cubicBezTo>
                    <a:cubicBezTo>
                      <a:pt x="34" y="224"/>
                      <a:pt x="57" y="221"/>
                      <a:pt x="75" y="230"/>
                    </a:cubicBezTo>
                    <a:cubicBezTo>
                      <a:pt x="184" y="121"/>
                      <a:pt x="184" y="121"/>
                      <a:pt x="184" y="121"/>
                    </a:cubicBezTo>
                    <a:cubicBezTo>
                      <a:pt x="180" y="84"/>
                      <a:pt x="180" y="84"/>
                      <a:pt x="180" y="84"/>
                    </a:cubicBezTo>
                    <a:cubicBezTo>
                      <a:pt x="179" y="78"/>
                      <a:pt x="182" y="71"/>
                      <a:pt x="186" y="67"/>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52" name="Freeform 80"/>
              <p:cNvSpPr/>
              <p:nvPr/>
            </p:nvSpPr>
            <p:spPr bwMode="auto">
              <a:xfrm>
                <a:off x="1292225" y="3860800"/>
                <a:ext cx="261938" cy="261938"/>
              </a:xfrm>
              <a:custGeom>
                <a:avLst/>
                <a:gdLst>
                  <a:gd name="T0" fmla="*/ 170 w 340"/>
                  <a:gd name="T1" fmla="*/ 73 h 340"/>
                  <a:gd name="T2" fmla="*/ 212 w 340"/>
                  <a:gd name="T3" fmla="*/ 83 h 340"/>
                  <a:gd name="T4" fmla="*/ 266 w 340"/>
                  <a:gd name="T5" fmla="*/ 30 h 340"/>
                  <a:gd name="T6" fmla="*/ 170 w 340"/>
                  <a:gd name="T7" fmla="*/ 0 h 340"/>
                  <a:gd name="T8" fmla="*/ 0 w 340"/>
                  <a:gd name="T9" fmla="*/ 170 h 340"/>
                  <a:gd name="T10" fmla="*/ 170 w 340"/>
                  <a:gd name="T11" fmla="*/ 340 h 340"/>
                  <a:gd name="T12" fmla="*/ 340 w 340"/>
                  <a:gd name="T13" fmla="*/ 170 h 340"/>
                  <a:gd name="T14" fmla="*/ 311 w 340"/>
                  <a:gd name="T15" fmla="*/ 76 h 340"/>
                  <a:gd name="T16" fmla="*/ 258 w 340"/>
                  <a:gd name="T17" fmla="*/ 130 h 340"/>
                  <a:gd name="T18" fmla="*/ 267 w 340"/>
                  <a:gd name="T19" fmla="*/ 170 h 340"/>
                  <a:gd name="T20" fmla="*/ 170 w 340"/>
                  <a:gd name="T21" fmla="*/ 267 h 340"/>
                  <a:gd name="T22" fmla="*/ 73 w 340"/>
                  <a:gd name="T23" fmla="*/ 170 h 340"/>
                  <a:gd name="T24" fmla="*/ 170 w 340"/>
                  <a:gd name="T25" fmla="*/ 73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340">
                    <a:moveTo>
                      <a:pt x="170" y="73"/>
                    </a:moveTo>
                    <a:cubicBezTo>
                      <a:pt x="185" y="73"/>
                      <a:pt x="199" y="77"/>
                      <a:pt x="212" y="83"/>
                    </a:cubicBezTo>
                    <a:cubicBezTo>
                      <a:pt x="266" y="30"/>
                      <a:pt x="266" y="30"/>
                      <a:pt x="266" y="30"/>
                    </a:cubicBezTo>
                    <a:cubicBezTo>
                      <a:pt x="238" y="11"/>
                      <a:pt x="205" y="0"/>
                      <a:pt x="170" y="0"/>
                    </a:cubicBezTo>
                    <a:cubicBezTo>
                      <a:pt x="76" y="0"/>
                      <a:pt x="0" y="76"/>
                      <a:pt x="0" y="170"/>
                    </a:cubicBezTo>
                    <a:cubicBezTo>
                      <a:pt x="0" y="264"/>
                      <a:pt x="76" y="340"/>
                      <a:pt x="170" y="340"/>
                    </a:cubicBezTo>
                    <a:cubicBezTo>
                      <a:pt x="264" y="340"/>
                      <a:pt x="340" y="264"/>
                      <a:pt x="340" y="170"/>
                    </a:cubicBezTo>
                    <a:cubicBezTo>
                      <a:pt x="340" y="135"/>
                      <a:pt x="329" y="103"/>
                      <a:pt x="311" y="76"/>
                    </a:cubicBezTo>
                    <a:cubicBezTo>
                      <a:pt x="258" y="130"/>
                      <a:pt x="258" y="130"/>
                      <a:pt x="258" y="130"/>
                    </a:cubicBezTo>
                    <a:cubicBezTo>
                      <a:pt x="264" y="142"/>
                      <a:pt x="267" y="156"/>
                      <a:pt x="267" y="170"/>
                    </a:cubicBezTo>
                    <a:cubicBezTo>
                      <a:pt x="267" y="223"/>
                      <a:pt x="223" y="267"/>
                      <a:pt x="170" y="267"/>
                    </a:cubicBezTo>
                    <a:cubicBezTo>
                      <a:pt x="117" y="267"/>
                      <a:pt x="73" y="223"/>
                      <a:pt x="73" y="170"/>
                    </a:cubicBezTo>
                    <a:cubicBezTo>
                      <a:pt x="73" y="117"/>
                      <a:pt x="117" y="73"/>
                      <a:pt x="170" y="73"/>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grpSp>
      </p:grpSp>
      <p:grpSp>
        <p:nvGrpSpPr>
          <p:cNvPr id="53" name="组合 52"/>
          <p:cNvGrpSpPr/>
          <p:nvPr/>
        </p:nvGrpSpPr>
        <p:grpSpPr>
          <a:xfrm>
            <a:off x="5724646" y="5372454"/>
            <a:ext cx="790060" cy="790060"/>
            <a:chOff x="5456559" y="3764027"/>
            <a:chExt cx="592545" cy="592545"/>
          </a:xfrm>
        </p:grpSpPr>
        <p:sp>
          <p:nvSpPr>
            <p:cNvPr id="54" name="椭圆 53"/>
            <p:cNvSpPr/>
            <p:nvPr/>
          </p:nvSpPr>
          <p:spPr>
            <a:xfrm>
              <a:off x="5456559" y="3764027"/>
              <a:ext cx="592545" cy="592545"/>
            </a:xfrm>
            <a:prstGeom prst="ellipse">
              <a:avLst/>
            </a:prstGeom>
            <a:noFill/>
            <a:ln w="19050">
              <a:solidFill>
                <a:srgbClr val="2C3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nvGrpSpPr>
            <p:cNvPr id="55" name="Group 213"/>
            <p:cNvGrpSpPr/>
            <p:nvPr/>
          </p:nvGrpSpPr>
          <p:grpSpPr>
            <a:xfrm>
              <a:off x="5570385" y="3899109"/>
              <a:ext cx="364892" cy="337129"/>
              <a:chOff x="2900363" y="5486400"/>
              <a:chExt cx="438150" cy="404813"/>
            </a:xfrm>
            <a:solidFill>
              <a:schemeClr val="accent1"/>
            </a:solidFill>
          </p:grpSpPr>
          <p:sp>
            <p:nvSpPr>
              <p:cNvPr id="56" name="Freeform 203"/>
              <p:cNvSpPr>
                <a:spLocks noEditPoints="1"/>
              </p:cNvSpPr>
              <p:nvPr/>
            </p:nvSpPr>
            <p:spPr bwMode="auto">
              <a:xfrm>
                <a:off x="3151188" y="5486400"/>
                <a:ext cx="187325" cy="195263"/>
              </a:xfrm>
              <a:custGeom>
                <a:avLst/>
                <a:gdLst>
                  <a:gd name="T0" fmla="*/ 240 w 245"/>
                  <a:gd name="T1" fmla="*/ 155 h 254"/>
                  <a:gd name="T2" fmla="*/ 211 w 245"/>
                  <a:gd name="T3" fmla="*/ 137 h 254"/>
                  <a:gd name="T4" fmla="*/ 211 w 245"/>
                  <a:gd name="T5" fmla="*/ 118 h 254"/>
                  <a:gd name="T6" fmla="*/ 207 w 245"/>
                  <a:gd name="T7" fmla="*/ 100 h 254"/>
                  <a:gd name="T8" fmla="*/ 231 w 245"/>
                  <a:gd name="T9" fmla="*/ 76 h 254"/>
                  <a:gd name="T10" fmla="*/ 232 w 245"/>
                  <a:gd name="T11" fmla="*/ 64 h 254"/>
                  <a:gd name="T12" fmla="*/ 217 w 245"/>
                  <a:gd name="T13" fmla="*/ 43 h 254"/>
                  <a:gd name="T14" fmla="*/ 205 w 245"/>
                  <a:gd name="T15" fmla="*/ 40 h 254"/>
                  <a:gd name="T16" fmla="*/ 175 w 245"/>
                  <a:gd name="T17" fmla="*/ 55 h 254"/>
                  <a:gd name="T18" fmla="*/ 141 w 245"/>
                  <a:gd name="T19" fmla="*/ 40 h 254"/>
                  <a:gd name="T20" fmla="*/ 133 w 245"/>
                  <a:gd name="T21" fmla="*/ 7 h 254"/>
                  <a:gd name="T22" fmla="*/ 123 w 245"/>
                  <a:gd name="T23" fmla="*/ 1 h 254"/>
                  <a:gd name="T24" fmla="*/ 96 w 245"/>
                  <a:gd name="T25" fmla="*/ 3 h 254"/>
                  <a:gd name="T26" fmla="*/ 88 w 245"/>
                  <a:gd name="T27" fmla="*/ 12 h 254"/>
                  <a:gd name="T28" fmla="*/ 86 w 245"/>
                  <a:gd name="T29" fmla="*/ 46 h 254"/>
                  <a:gd name="T30" fmla="*/ 57 w 245"/>
                  <a:gd name="T31" fmla="*/ 68 h 254"/>
                  <a:gd name="T32" fmla="*/ 24 w 245"/>
                  <a:gd name="T33" fmla="*/ 59 h 254"/>
                  <a:gd name="T34" fmla="*/ 13 w 245"/>
                  <a:gd name="T35" fmla="*/ 64 h 254"/>
                  <a:gd name="T36" fmla="*/ 2 w 245"/>
                  <a:gd name="T37" fmla="*/ 88 h 254"/>
                  <a:gd name="T38" fmla="*/ 6 w 245"/>
                  <a:gd name="T39" fmla="*/ 99 h 254"/>
                  <a:gd name="T40" fmla="*/ 34 w 245"/>
                  <a:gd name="T41" fmla="*/ 118 h 254"/>
                  <a:gd name="T42" fmla="*/ 34 w 245"/>
                  <a:gd name="T43" fmla="*/ 136 h 254"/>
                  <a:gd name="T44" fmla="*/ 38 w 245"/>
                  <a:gd name="T45" fmla="*/ 155 h 254"/>
                  <a:gd name="T46" fmla="*/ 14 w 245"/>
                  <a:gd name="T47" fmla="*/ 179 h 254"/>
                  <a:gd name="T48" fmla="*/ 13 w 245"/>
                  <a:gd name="T49" fmla="*/ 190 h 254"/>
                  <a:gd name="T50" fmla="*/ 28 w 245"/>
                  <a:gd name="T51" fmla="*/ 212 h 254"/>
                  <a:gd name="T52" fmla="*/ 40 w 245"/>
                  <a:gd name="T53" fmla="*/ 215 h 254"/>
                  <a:gd name="T54" fmla="*/ 70 w 245"/>
                  <a:gd name="T55" fmla="*/ 199 h 254"/>
                  <a:gd name="T56" fmla="*/ 104 w 245"/>
                  <a:gd name="T57" fmla="*/ 214 h 254"/>
                  <a:gd name="T58" fmla="*/ 113 w 245"/>
                  <a:gd name="T59" fmla="*/ 247 h 254"/>
                  <a:gd name="T60" fmla="*/ 122 w 245"/>
                  <a:gd name="T61" fmla="*/ 254 h 254"/>
                  <a:gd name="T62" fmla="*/ 149 w 245"/>
                  <a:gd name="T63" fmla="*/ 251 h 254"/>
                  <a:gd name="T64" fmla="*/ 157 w 245"/>
                  <a:gd name="T65" fmla="*/ 243 h 254"/>
                  <a:gd name="T66" fmla="*/ 159 w 245"/>
                  <a:gd name="T67" fmla="*/ 209 h 254"/>
                  <a:gd name="T68" fmla="*/ 188 w 245"/>
                  <a:gd name="T69" fmla="*/ 187 h 254"/>
                  <a:gd name="T70" fmla="*/ 221 w 245"/>
                  <a:gd name="T71" fmla="*/ 196 h 254"/>
                  <a:gd name="T72" fmla="*/ 232 w 245"/>
                  <a:gd name="T73" fmla="*/ 191 h 254"/>
                  <a:gd name="T74" fmla="*/ 243 w 245"/>
                  <a:gd name="T75" fmla="*/ 167 h 254"/>
                  <a:gd name="T76" fmla="*/ 240 w 245"/>
                  <a:gd name="T77" fmla="*/ 155 h 254"/>
                  <a:gd name="T78" fmla="*/ 127 w 245"/>
                  <a:gd name="T79" fmla="*/ 174 h 254"/>
                  <a:gd name="T80" fmla="*/ 76 w 245"/>
                  <a:gd name="T81" fmla="*/ 132 h 254"/>
                  <a:gd name="T82" fmla="*/ 118 w 245"/>
                  <a:gd name="T83" fmla="*/ 80 h 254"/>
                  <a:gd name="T84" fmla="*/ 170 w 245"/>
                  <a:gd name="T85" fmla="*/ 123 h 254"/>
                  <a:gd name="T86" fmla="*/ 127 w 245"/>
                  <a:gd name="T87" fmla="*/ 17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5" h="254">
                    <a:moveTo>
                      <a:pt x="240" y="155"/>
                    </a:moveTo>
                    <a:cubicBezTo>
                      <a:pt x="211" y="137"/>
                      <a:pt x="211" y="137"/>
                      <a:pt x="211" y="137"/>
                    </a:cubicBezTo>
                    <a:cubicBezTo>
                      <a:pt x="212" y="131"/>
                      <a:pt x="212" y="124"/>
                      <a:pt x="211" y="118"/>
                    </a:cubicBezTo>
                    <a:cubicBezTo>
                      <a:pt x="210" y="112"/>
                      <a:pt x="209" y="106"/>
                      <a:pt x="207" y="100"/>
                    </a:cubicBezTo>
                    <a:cubicBezTo>
                      <a:pt x="231" y="76"/>
                      <a:pt x="231" y="76"/>
                      <a:pt x="231" y="76"/>
                    </a:cubicBezTo>
                    <a:cubicBezTo>
                      <a:pt x="234" y="73"/>
                      <a:pt x="235" y="68"/>
                      <a:pt x="232" y="64"/>
                    </a:cubicBezTo>
                    <a:cubicBezTo>
                      <a:pt x="217" y="43"/>
                      <a:pt x="217" y="43"/>
                      <a:pt x="217" y="43"/>
                    </a:cubicBezTo>
                    <a:cubicBezTo>
                      <a:pt x="214" y="39"/>
                      <a:pt x="209" y="38"/>
                      <a:pt x="205" y="40"/>
                    </a:cubicBezTo>
                    <a:cubicBezTo>
                      <a:pt x="175" y="55"/>
                      <a:pt x="175" y="55"/>
                      <a:pt x="175" y="55"/>
                    </a:cubicBezTo>
                    <a:cubicBezTo>
                      <a:pt x="165" y="48"/>
                      <a:pt x="154" y="43"/>
                      <a:pt x="141" y="40"/>
                    </a:cubicBezTo>
                    <a:cubicBezTo>
                      <a:pt x="133" y="7"/>
                      <a:pt x="133" y="7"/>
                      <a:pt x="133" y="7"/>
                    </a:cubicBezTo>
                    <a:cubicBezTo>
                      <a:pt x="132" y="3"/>
                      <a:pt x="127" y="0"/>
                      <a:pt x="123" y="1"/>
                    </a:cubicBezTo>
                    <a:cubicBezTo>
                      <a:pt x="96" y="3"/>
                      <a:pt x="96" y="3"/>
                      <a:pt x="96" y="3"/>
                    </a:cubicBezTo>
                    <a:cubicBezTo>
                      <a:pt x="92" y="4"/>
                      <a:pt x="89" y="8"/>
                      <a:pt x="88" y="12"/>
                    </a:cubicBezTo>
                    <a:cubicBezTo>
                      <a:pt x="86" y="46"/>
                      <a:pt x="86" y="46"/>
                      <a:pt x="86" y="46"/>
                    </a:cubicBezTo>
                    <a:cubicBezTo>
                      <a:pt x="75" y="51"/>
                      <a:pt x="65" y="59"/>
                      <a:pt x="57" y="68"/>
                    </a:cubicBezTo>
                    <a:cubicBezTo>
                      <a:pt x="24" y="59"/>
                      <a:pt x="24" y="59"/>
                      <a:pt x="24" y="59"/>
                    </a:cubicBezTo>
                    <a:cubicBezTo>
                      <a:pt x="20" y="58"/>
                      <a:pt x="15" y="60"/>
                      <a:pt x="13" y="64"/>
                    </a:cubicBezTo>
                    <a:cubicBezTo>
                      <a:pt x="2" y="88"/>
                      <a:pt x="2" y="88"/>
                      <a:pt x="2" y="88"/>
                    </a:cubicBezTo>
                    <a:cubicBezTo>
                      <a:pt x="0" y="92"/>
                      <a:pt x="2" y="97"/>
                      <a:pt x="6" y="99"/>
                    </a:cubicBezTo>
                    <a:cubicBezTo>
                      <a:pt x="34" y="118"/>
                      <a:pt x="34" y="118"/>
                      <a:pt x="34" y="118"/>
                    </a:cubicBezTo>
                    <a:cubicBezTo>
                      <a:pt x="34" y="124"/>
                      <a:pt x="34" y="130"/>
                      <a:pt x="34" y="136"/>
                    </a:cubicBezTo>
                    <a:cubicBezTo>
                      <a:pt x="35" y="143"/>
                      <a:pt x="36" y="149"/>
                      <a:pt x="38" y="155"/>
                    </a:cubicBezTo>
                    <a:cubicBezTo>
                      <a:pt x="14" y="179"/>
                      <a:pt x="14" y="179"/>
                      <a:pt x="14" y="179"/>
                    </a:cubicBezTo>
                    <a:cubicBezTo>
                      <a:pt x="11" y="182"/>
                      <a:pt x="10" y="187"/>
                      <a:pt x="13" y="190"/>
                    </a:cubicBezTo>
                    <a:cubicBezTo>
                      <a:pt x="28" y="212"/>
                      <a:pt x="28" y="212"/>
                      <a:pt x="28" y="212"/>
                    </a:cubicBezTo>
                    <a:cubicBezTo>
                      <a:pt x="31" y="215"/>
                      <a:pt x="36" y="217"/>
                      <a:pt x="40" y="215"/>
                    </a:cubicBezTo>
                    <a:cubicBezTo>
                      <a:pt x="70" y="199"/>
                      <a:pt x="70" y="199"/>
                      <a:pt x="70" y="199"/>
                    </a:cubicBezTo>
                    <a:cubicBezTo>
                      <a:pt x="80" y="206"/>
                      <a:pt x="92" y="212"/>
                      <a:pt x="104" y="214"/>
                    </a:cubicBezTo>
                    <a:cubicBezTo>
                      <a:pt x="113" y="247"/>
                      <a:pt x="113" y="247"/>
                      <a:pt x="113" y="247"/>
                    </a:cubicBezTo>
                    <a:cubicBezTo>
                      <a:pt x="114" y="251"/>
                      <a:pt x="118" y="254"/>
                      <a:pt x="122" y="254"/>
                    </a:cubicBezTo>
                    <a:cubicBezTo>
                      <a:pt x="149" y="251"/>
                      <a:pt x="149" y="251"/>
                      <a:pt x="149" y="251"/>
                    </a:cubicBezTo>
                    <a:cubicBezTo>
                      <a:pt x="153" y="251"/>
                      <a:pt x="157" y="247"/>
                      <a:pt x="157" y="243"/>
                    </a:cubicBezTo>
                    <a:cubicBezTo>
                      <a:pt x="159" y="209"/>
                      <a:pt x="159" y="209"/>
                      <a:pt x="159" y="209"/>
                    </a:cubicBezTo>
                    <a:cubicBezTo>
                      <a:pt x="170" y="203"/>
                      <a:pt x="180" y="196"/>
                      <a:pt x="188" y="187"/>
                    </a:cubicBezTo>
                    <a:cubicBezTo>
                      <a:pt x="221" y="196"/>
                      <a:pt x="221" y="196"/>
                      <a:pt x="221" y="196"/>
                    </a:cubicBezTo>
                    <a:cubicBezTo>
                      <a:pt x="226" y="197"/>
                      <a:pt x="230" y="195"/>
                      <a:pt x="232" y="191"/>
                    </a:cubicBezTo>
                    <a:cubicBezTo>
                      <a:pt x="243" y="167"/>
                      <a:pt x="243" y="167"/>
                      <a:pt x="243" y="167"/>
                    </a:cubicBezTo>
                    <a:cubicBezTo>
                      <a:pt x="245" y="163"/>
                      <a:pt x="243" y="158"/>
                      <a:pt x="240" y="155"/>
                    </a:cubicBezTo>
                    <a:close/>
                    <a:moveTo>
                      <a:pt x="127" y="174"/>
                    </a:moveTo>
                    <a:cubicBezTo>
                      <a:pt x="102" y="177"/>
                      <a:pt x="78" y="158"/>
                      <a:pt x="76" y="132"/>
                    </a:cubicBezTo>
                    <a:cubicBezTo>
                      <a:pt x="73" y="106"/>
                      <a:pt x="92" y="83"/>
                      <a:pt x="118" y="80"/>
                    </a:cubicBezTo>
                    <a:cubicBezTo>
                      <a:pt x="144" y="78"/>
                      <a:pt x="167" y="97"/>
                      <a:pt x="170" y="123"/>
                    </a:cubicBezTo>
                    <a:cubicBezTo>
                      <a:pt x="172" y="148"/>
                      <a:pt x="153" y="172"/>
                      <a:pt x="127" y="174"/>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57" name="Freeform 204"/>
              <p:cNvSpPr>
                <a:spLocks noEditPoints="1"/>
              </p:cNvSpPr>
              <p:nvPr/>
            </p:nvSpPr>
            <p:spPr bwMode="auto">
              <a:xfrm>
                <a:off x="2900363" y="5572125"/>
                <a:ext cx="317500" cy="319088"/>
              </a:xfrm>
              <a:custGeom>
                <a:avLst/>
                <a:gdLst>
                  <a:gd name="T0" fmla="*/ 413 w 414"/>
                  <a:gd name="T1" fmla="*/ 171 h 415"/>
                  <a:gd name="T2" fmla="*/ 398 w 414"/>
                  <a:gd name="T3" fmla="*/ 124 h 415"/>
                  <a:gd name="T4" fmla="*/ 385 w 414"/>
                  <a:gd name="T5" fmla="*/ 116 h 415"/>
                  <a:gd name="T6" fmla="*/ 331 w 414"/>
                  <a:gd name="T7" fmla="*/ 125 h 415"/>
                  <a:gd name="T8" fmla="*/ 312 w 414"/>
                  <a:gd name="T9" fmla="*/ 102 h 415"/>
                  <a:gd name="T10" fmla="*/ 332 w 414"/>
                  <a:gd name="T11" fmla="*/ 51 h 415"/>
                  <a:gd name="T12" fmla="*/ 327 w 414"/>
                  <a:gd name="T13" fmla="*/ 36 h 415"/>
                  <a:gd name="T14" fmla="*/ 283 w 414"/>
                  <a:gd name="T15" fmla="*/ 13 h 415"/>
                  <a:gd name="T16" fmla="*/ 268 w 414"/>
                  <a:gd name="T17" fmla="*/ 17 h 415"/>
                  <a:gd name="T18" fmla="*/ 236 w 414"/>
                  <a:gd name="T19" fmla="*/ 62 h 415"/>
                  <a:gd name="T20" fmla="*/ 207 w 414"/>
                  <a:gd name="T21" fmla="*/ 59 h 415"/>
                  <a:gd name="T22" fmla="*/ 184 w 414"/>
                  <a:gd name="T23" fmla="*/ 8 h 415"/>
                  <a:gd name="T24" fmla="*/ 171 w 414"/>
                  <a:gd name="T25" fmla="*/ 2 h 415"/>
                  <a:gd name="T26" fmla="*/ 124 w 414"/>
                  <a:gd name="T27" fmla="*/ 16 h 415"/>
                  <a:gd name="T28" fmla="*/ 116 w 414"/>
                  <a:gd name="T29" fmla="*/ 29 h 415"/>
                  <a:gd name="T30" fmla="*/ 125 w 414"/>
                  <a:gd name="T31" fmla="*/ 84 h 415"/>
                  <a:gd name="T32" fmla="*/ 102 w 414"/>
                  <a:gd name="T33" fmla="*/ 102 h 415"/>
                  <a:gd name="T34" fmla="*/ 50 w 414"/>
                  <a:gd name="T35" fmla="*/ 83 h 415"/>
                  <a:gd name="T36" fmla="*/ 36 w 414"/>
                  <a:gd name="T37" fmla="*/ 88 h 415"/>
                  <a:gd name="T38" fmla="*/ 13 w 414"/>
                  <a:gd name="T39" fmla="*/ 131 h 415"/>
                  <a:gd name="T40" fmla="*/ 16 w 414"/>
                  <a:gd name="T41" fmla="*/ 146 h 415"/>
                  <a:gd name="T42" fmla="*/ 61 w 414"/>
                  <a:gd name="T43" fmla="*/ 178 h 415"/>
                  <a:gd name="T44" fmla="*/ 58 w 414"/>
                  <a:gd name="T45" fmla="*/ 208 h 415"/>
                  <a:gd name="T46" fmla="*/ 8 w 414"/>
                  <a:gd name="T47" fmla="*/ 230 h 415"/>
                  <a:gd name="T48" fmla="*/ 2 w 414"/>
                  <a:gd name="T49" fmla="*/ 244 h 415"/>
                  <a:gd name="T50" fmla="*/ 16 w 414"/>
                  <a:gd name="T51" fmla="*/ 291 h 415"/>
                  <a:gd name="T52" fmla="*/ 29 w 414"/>
                  <a:gd name="T53" fmla="*/ 299 h 415"/>
                  <a:gd name="T54" fmla="*/ 83 w 414"/>
                  <a:gd name="T55" fmla="*/ 290 h 415"/>
                  <a:gd name="T56" fmla="*/ 102 w 414"/>
                  <a:gd name="T57" fmla="*/ 313 h 415"/>
                  <a:gd name="T58" fmla="*/ 82 w 414"/>
                  <a:gd name="T59" fmla="*/ 364 h 415"/>
                  <a:gd name="T60" fmla="*/ 88 w 414"/>
                  <a:gd name="T61" fmla="*/ 379 h 415"/>
                  <a:gd name="T62" fmla="*/ 131 w 414"/>
                  <a:gd name="T63" fmla="*/ 402 h 415"/>
                  <a:gd name="T64" fmla="*/ 146 w 414"/>
                  <a:gd name="T65" fmla="*/ 398 h 415"/>
                  <a:gd name="T66" fmla="*/ 178 w 414"/>
                  <a:gd name="T67" fmla="*/ 353 h 415"/>
                  <a:gd name="T68" fmla="*/ 207 w 414"/>
                  <a:gd name="T69" fmla="*/ 356 h 415"/>
                  <a:gd name="T70" fmla="*/ 230 w 414"/>
                  <a:gd name="T71" fmla="*/ 407 h 415"/>
                  <a:gd name="T72" fmla="*/ 244 w 414"/>
                  <a:gd name="T73" fmla="*/ 413 h 415"/>
                  <a:gd name="T74" fmla="*/ 291 w 414"/>
                  <a:gd name="T75" fmla="*/ 399 h 415"/>
                  <a:gd name="T76" fmla="*/ 299 w 414"/>
                  <a:gd name="T77" fmla="*/ 386 h 415"/>
                  <a:gd name="T78" fmla="*/ 290 w 414"/>
                  <a:gd name="T79" fmla="*/ 331 h 415"/>
                  <a:gd name="T80" fmla="*/ 312 w 414"/>
                  <a:gd name="T81" fmla="*/ 312 h 415"/>
                  <a:gd name="T82" fmla="*/ 364 w 414"/>
                  <a:gd name="T83" fmla="*/ 332 h 415"/>
                  <a:gd name="T84" fmla="*/ 378 w 414"/>
                  <a:gd name="T85" fmla="*/ 327 h 415"/>
                  <a:gd name="T86" fmla="*/ 401 w 414"/>
                  <a:gd name="T87" fmla="*/ 284 h 415"/>
                  <a:gd name="T88" fmla="*/ 398 w 414"/>
                  <a:gd name="T89" fmla="*/ 269 h 415"/>
                  <a:gd name="T90" fmla="*/ 353 w 414"/>
                  <a:gd name="T91" fmla="*/ 237 h 415"/>
                  <a:gd name="T92" fmla="*/ 356 w 414"/>
                  <a:gd name="T93" fmla="*/ 207 h 415"/>
                  <a:gd name="T94" fmla="*/ 406 w 414"/>
                  <a:gd name="T95" fmla="*/ 185 h 415"/>
                  <a:gd name="T96" fmla="*/ 413 w 414"/>
                  <a:gd name="T97" fmla="*/ 171 h 415"/>
                  <a:gd name="T98" fmla="*/ 233 w 414"/>
                  <a:gd name="T99" fmla="*/ 293 h 415"/>
                  <a:gd name="T100" fmla="*/ 122 w 414"/>
                  <a:gd name="T101" fmla="*/ 233 h 415"/>
                  <a:gd name="T102" fmla="*/ 181 w 414"/>
                  <a:gd name="T103" fmla="*/ 122 h 415"/>
                  <a:gd name="T104" fmla="*/ 293 w 414"/>
                  <a:gd name="T105" fmla="*/ 182 h 415"/>
                  <a:gd name="T106" fmla="*/ 233 w 414"/>
                  <a:gd name="T107" fmla="*/ 293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4" h="415">
                    <a:moveTo>
                      <a:pt x="413" y="171"/>
                    </a:moveTo>
                    <a:cubicBezTo>
                      <a:pt x="398" y="124"/>
                      <a:pt x="398" y="124"/>
                      <a:pt x="398" y="124"/>
                    </a:cubicBezTo>
                    <a:cubicBezTo>
                      <a:pt x="397" y="119"/>
                      <a:pt x="391" y="115"/>
                      <a:pt x="385" y="116"/>
                    </a:cubicBezTo>
                    <a:cubicBezTo>
                      <a:pt x="331" y="125"/>
                      <a:pt x="331" y="125"/>
                      <a:pt x="331" y="125"/>
                    </a:cubicBezTo>
                    <a:cubicBezTo>
                      <a:pt x="325" y="117"/>
                      <a:pt x="319" y="109"/>
                      <a:pt x="312" y="102"/>
                    </a:cubicBezTo>
                    <a:cubicBezTo>
                      <a:pt x="332" y="51"/>
                      <a:pt x="332" y="51"/>
                      <a:pt x="332" y="51"/>
                    </a:cubicBezTo>
                    <a:cubicBezTo>
                      <a:pt x="334" y="45"/>
                      <a:pt x="332" y="39"/>
                      <a:pt x="327" y="36"/>
                    </a:cubicBezTo>
                    <a:cubicBezTo>
                      <a:pt x="283" y="13"/>
                      <a:pt x="283" y="13"/>
                      <a:pt x="283" y="13"/>
                    </a:cubicBezTo>
                    <a:cubicBezTo>
                      <a:pt x="278" y="10"/>
                      <a:pt x="272" y="12"/>
                      <a:pt x="268" y="17"/>
                    </a:cubicBezTo>
                    <a:cubicBezTo>
                      <a:pt x="236" y="62"/>
                      <a:pt x="236" y="62"/>
                      <a:pt x="236" y="62"/>
                    </a:cubicBezTo>
                    <a:cubicBezTo>
                      <a:pt x="227" y="60"/>
                      <a:pt x="217" y="59"/>
                      <a:pt x="207" y="59"/>
                    </a:cubicBezTo>
                    <a:cubicBezTo>
                      <a:pt x="184" y="8"/>
                      <a:pt x="184" y="8"/>
                      <a:pt x="184" y="8"/>
                    </a:cubicBezTo>
                    <a:cubicBezTo>
                      <a:pt x="182" y="3"/>
                      <a:pt x="176" y="0"/>
                      <a:pt x="171" y="2"/>
                    </a:cubicBezTo>
                    <a:cubicBezTo>
                      <a:pt x="124" y="16"/>
                      <a:pt x="124" y="16"/>
                      <a:pt x="124" y="16"/>
                    </a:cubicBezTo>
                    <a:cubicBezTo>
                      <a:pt x="118" y="18"/>
                      <a:pt x="115" y="24"/>
                      <a:pt x="116" y="29"/>
                    </a:cubicBezTo>
                    <a:cubicBezTo>
                      <a:pt x="125" y="84"/>
                      <a:pt x="125" y="84"/>
                      <a:pt x="125" y="84"/>
                    </a:cubicBezTo>
                    <a:cubicBezTo>
                      <a:pt x="116" y="89"/>
                      <a:pt x="109" y="95"/>
                      <a:pt x="102" y="102"/>
                    </a:cubicBezTo>
                    <a:cubicBezTo>
                      <a:pt x="50" y="83"/>
                      <a:pt x="50" y="83"/>
                      <a:pt x="50" y="83"/>
                    </a:cubicBezTo>
                    <a:cubicBezTo>
                      <a:pt x="45" y="81"/>
                      <a:pt x="39" y="83"/>
                      <a:pt x="36" y="88"/>
                    </a:cubicBezTo>
                    <a:cubicBezTo>
                      <a:pt x="13" y="131"/>
                      <a:pt x="13" y="131"/>
                      <a:pt x="13" y="131"/>
                    </a:cubicBezTo>
                    <a:cubicBezTo>
                      <a:pt x="10" y="136"/>
                      <a:pt x="12" y="143"/>
                      <a:pt x="16" y="146"/>
                    </a:cubicBezTo>
                    <a:cubicBezTo>
                      <a:pt x="61" y="178"/>
                      <a:pt x="61" y="178"/>
                      <a:pt x="61" y="178"/>
                    </a:cubicBezTo>
                    <a:cubicBezTo>
                      <a:pt x="59" y="188"/>
                      <a:pt x="58" y="198"/>
                      <a:pt x="58" y="208"/>
                    </a:cubicBezTo>
                    <a:cubicBezTo>
                      <a:pt x="8" y="230"/>
                      <a:pt x="8" y="230"/>
                      <a:pt x="8" y="230"/>
                    </a:cubicBezTo>
                    <a:cubicBezTo>
                      <a:pt x="3" y="232"/>
                      <a:pt x="0" y="239"/>
                      <a:pt x="2" y="244"/>
                    </a:cubicBezTo>
                    <a:cubicBezTo>
                      <a:pt x="16" y="291"/>
                      <a:pt x="16" y="291"/>
                      <a:pt x="16" y="291"/>
                    </a:cubicBezTo>
                    <a:cubicBezTo>
                      <a:pt x="18" y="296"/>
                      <a:pt x="23" y="300"/>
                      <a:pt x="29" y="299"/>
                    </a:cubicBezTo>
                    <a:cubicBezTo>
                      <a:pt x="83" y="290"/>
                      <a:pt x="83" y="290"/>
                      <a:pt x="83" y="290"/>
                    </a:cubicBezTo>
                    <a:cubicBezTo>
                      <a:pt x="89" y="298"/>
                      <a:pt x="95" y="306"/>
                      <a:pt x="102" y="313"/>
                    </a:cubicBezTo>
                    <a:cubicBezTo>
                      <a:pt x="82" y="364"/>
                      <a:pt x="82" y="364"/>
                      <a:pt x="82" y="364"/>
                    </a:cubicBezTo>
                    <a:cubicBezTo>
                      <a:pt x="80" y="370"/>
                      <a:pt x="83" y="376"/>
                      <a:pt x="88" y="379"/>
                    </a:cubicBezTo>
                    <a:cubicBezTo>
                      <a:pt x="131" y="402"/>
                      <a:pt x="131" y="402"/>
                      <a:pt x="131" y="402"/>
                    </a:cubicBezTo>
                    <a:cubicBezTo>
                      <a:pt x="136" y="404"/>
                      <a:pt x="143" y="403"/>
                      <a:pt x="146" y="398"/>
                    </a:cubicBezTo>
                    <a:cubicBezTo>
                      <a:pt x="178" y="353"/>
                      <a:pt x="178" y="353"/>
                      <a:pt x="178" y="353"/>
                    </a:cubicBezTo>
                    <a:cubicBezTo>
                      <a:pt x="187" y="355"/>
                      <a:pt x="197" y="356"/>
                      <a:pt x="207" y="356"/>
                    </a:cubicBezTo>
                    <a:cubicBezTo>
                      <a:pt x="230" y="407"/>
                      <a:pt x="230" y="407"/>
                      <a:pt x="230" y="407"/>
                    </a:cubicBezTo>
                    <a:cubicBezTo>
                      <a:pt x="232" y="412"/>
                      <a:pt x="238" y="415"/>
                      <a:pt x="244" y="413"/>
                    </a:cubicBezTo>
                    <a:cubicBezTo>
                      <a:pt x="291" y="399"/>
                      <a:pt x="291" y="399"/>
                      <a:pt x="291" y="399"/>
                    </a:cubicBezTo>
                    <a:cubicBezTo>
                      <a:pt x="296" y="397"/>
                      <a:pt x="300" y="391"/>
                      <a:pt x="299" y="386"/>
                    </a:cubicBezTo>
                    <a:cubicBezTo>
                      <a:pt x="290" y="331"/>
                      <a:pt x="290" y="331"/>
                      <a:pt x="290" y="331"/>
                    </a:cubicBezTo>
                    <a:cubicBezTo>
                      <a:pt x="298" y="326"/>
                      <a:pt x="306" y="319"/>
                      <a:pt x="312" y="312"/>
                    </a:cubicBezTo>
                    <a:cubicBezTo>
                      <a:pt x="364" y="332"/>
                      <a:pt x="364" y="332"/>
                      <a:pt x="364" y="332"/>
                    </a:cubicBezTo>
                    <a:cubicBezTo>
                      <a:pt x="369" y="334"/>
                      <a:pt x="376" y="332"/>
                      <a:pt x="378" y="327"/>
                    </a:cubicBezTo>
                    <a:cubicBezTo>
                      <a:pt x="401" y="284"/>
                      <a:pt x="401" y="284"/>
                      <a:pt x="401" y="284"/>
                    </a:cubicBezTo>
                    <a:cubicBezTo>
                      <a:pt x="404" y="279"/>
                      <a:pt x="403" y="272"/>
                      <a:pt x="398" y="269"/>
                    </a:cubicBezTo>
                    <a:cubicBezTo>
                      <a:pt x="353" y="237"/>
                      <a:pt x="353" y="237"/>
                      <a:pt x="353" y="237"/>
                    </a:cubicBezTo>
                    <a:cubicBezTo>
                      <a:pt x="355" y="227"/>
                      <a:pt x="356" y="217"/>
                      <a:pt x="356" y="207"/>
                    </a:cubicBezTo>
                    <a:cubicBezTo>
                      <a:pt x="406" y="185"/>
                      <a:pt x="406" y="185"/>
                      <a:pt x="406" y="185"/>
                    </a:cubicBezTo>
                    <a:cubicBezTo>
                      <a:pt x="411" y="182"/>
                      <a:pt x="414" y="176"/>
                      <a:pt x="413" y="171"/>
                    </a:cubicBezTo>
                    <a:close/>
                    <a:moveTo>
                      <a:pt x="233" y="293"/>
                    </a:moveTo>
                    <a:cubicBezTo>
                      <a:pt x="186" y="307"/>
                      <a:pt x="136" y="280"/>
                      <a:pt x="122" y="233"/>
                    </a:cubicBezTo>
                    <a:cubicBezTo>
                      <a:pt x="108" y="186"/>
                      <a:pt x="134" y="136"/>
                      <a:pt x="181" y="122"/>
                    </a:cubicBezTo>
                    <a:cubicBezTo>
                      <a:pt x="228" y="108"/>
                      <a:pt x="278" y="134"/>
                      <a:pt x="293" y="182"/>
                    </a:cubicBezTo>
                    <a:cubicBezTo>
                      <a:pt x="307" y="229"/>
                      <a:pt x="280" y="278"/>
                      <a:pt x="233" y="293"/>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grpSp>
      </p:grpSp>
      <p:grpSp>
        <p:nvGrpSpPr>
          <p:cNvPr id="58" name="组合 57"/>
          <p:cNvGrpSpPr/>
          <p:nvPr/>
        </p:nvGrpSpPr>
        <p:grpSpPr>
          <a:xfrm>
            <a:off x="1126223" y="5431106"/>
            <a:ext cx="790060" cy="790060"/>
            <a:chOff x="844667" y="3764027"/>
            <a:chExt cx="592545" cy="592545"/>
          </a:xfrm>
        </p:grpSpPr>
        <p:sp>
          <p:nvSpPr>
            <p:cNvPr id="59" name="椭圆 58"/>
            <p:cNvSpPr/>
            <p:nvPr/>
          </p:nvSpPr>
          <p:spPr>
            <a:xfrm>
              <a:off x="844667" y="3764027"/>
              <a:ext cx="592545" cy="592545"/>
            </a:xfrm>
            <a:prstGeom prst="ellipse">
              <a:avLst/>
            </a:prstGeom>
            <a:noFill/>
            <a:ln w="19050">
              <a:solidFill>
                <a:srgbClr val="2C3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nvGrpSpPr>
            <p:cNvPr id="60" name="Group 231"/>
            <p:cNvGrpSpPr/>
            <p:nvPr/>
          </p:nvGrpSpPr>
          <p:grpSpPr>
            <a:xfrm>
              <a:off x="960605" y="3838486"/>
              <a:ext cx="350350" cy="392656"/>
              <a:chOff x="4608513" y="6291263"/>
              <a:chExt cx="420688" cy="471488"/>
            </a:xfrm>
            <a:solidFill>
              <a:schemeClr val="accent1"/>
            </a:solidFill>
          </p:grpSpPr>
          <p:sp>
            <p:nvSpPr>
              <p:cNvPr id="61" name="Freeform 218"/>
              <p:cNvSpPr/>
              <p:nvPr/>
            </p:nvSpPr>
            <p:spPr bwMode="auto">
              <a:xfrm>
                <a:off x="4908550" y="6627813"/>
                <a:ext cx="80963" cy="84138"/>
              </a:xfrm>
              <a:custGeom>
                <a:avLst/>
                <a:gdLst>
                  <a:gd name="T0" fmla="*/ 13 w 105"/>
                  <a:gd name="T1" fmla="*/ 20 h 108"/>
                  <a:gd name="T2" fmla="*/ 27 w 105"/>
                  <a:gd name="T3" fmla="*/ 9 h 108"/>
                  <a:gd name="T4" fmla="*/ 65 w 105"/>
                  <a:gd name="T5" fmla="*/ 13 h 108"/>
                  <a:gd name="T6" fmla="*/ 105 w 105"/>
                  <a:gd name="T7" fmla="*/ 64 h 108"/>
                  <a:gd name="T8" fmla="*/ 49 w 105"/>
                  <a:gd name="T9" fmla="*/ 108 h 108"/>
                  <a:gd name="T10" fmla="*/ 9 w 105"/>
                  <a:gd name="T11" fmla="*/ 57 h 108"/>
                  <a:gd name="T12" fmla="*/ 13 w 105"/>
                  <a:gd name="T13" fmla="*/ 20 h 108"/>
                </a:gdLst>
                <a:ahLst/>
                <a:cxnLst>
                  <a:cxn ang="0">
                    <a:pos x="T0" y="T1"/>
                  </a:cxn>
                  <a:cxn ang="0">
                    <a:pos x="T2" y="T3"/>
                  </a:cxn>
                  <a:cxn ang="0">
                    <a:pos x="T4" y="T5"/>
                  </a:cxn>
                  <a:cxn ang="0">
                    <a:pos x="T6" y="T7"/>
                  </a:cxn>
                  <a:cxn ang="0">
                    <a:pos x="T8" y="T9"/>
                  </a:cxn>
                  <a:cxn ang="0">
                    <a:pos x="T10" y="T11"/>
                  </a:cxn>
                  <a:cxn ang="0">
                    <a:pos x="T12" y="T13"/>
                  </a:cxn>
                </a:cxnLst>
                <a:rect l="0" t="0" r="r" b="b"/>
                <a:pathLst>
                  <a:path w="105" h="108">
                    <a:moveTo>
                      <a:pt x="13" y="20"/>
                    </a:moveTo>
                    <a:cubicBezTo>
                      <a:pt x="27" y="9"/>
                      <a:pt x="27" y="9"/>
                      <a:pt x="27" y="9"/>
                    </a:cubicBezTo>
                    <a:cubicBezTo>
                      <a:pt x="39" y="0"/>
                      <a:pt x="56" y="2"/>
                      <a:pt x="65" y="13"/>
                    </a:cubicBezTo>
                    <a:cubicBezTo>
                      <a:pt x="105" y="64"/>
                      <a:pt x="105" y="64"/>
                      <a:pt x="105" y="64"/>
                    </a:cubicBezTo>
                    <a:cubicBezTo>
                      <a:pt x="49" y="108"/>
                      <a:pt x="49" y="108"/>
                      <a:pt x="49" y="108"/>
                    </a:cubicBezTo>
                    <a:cubicBezTo>
                      <a:pt x="9" y="57"/>
                      <a:pt x="9" y="57"/>
                      <a:pt x="9" y="57"/>
                    </a:cubicBezTo>
                    <a:cubicBezTo>
                      <a:pt x="0" y="46"/>
                      <a:pt x="2" y="29"/>
                      <a:pt x="13" y="20"/>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62" name="Freeform 219"/>
              <p:cNvSpPr>
                <a:spLocks noEditPoints="1"/>
              </p:cNvSpPr>
              <p:nvPr/>
            </p:nvSpPr>
            <p:spPr bwMode="auto">
              <a:xfrm>
                <a:off x="4608513" y="6291263"/>
                <a:ext cx="403225" cy="401638"/>
              </a:xfrm>
              <a:custGeom>
                <a:avLst/>
                <a:gdLst>
                  <a:gd name="T0" fmla="*/ 445 w 524"/>
                  <a:gd name="T1" fmla="*/ 119 h 523"/>
                  <a:gd name="T2" fmla="*/ 119 w 524"/>
                  <a:gd name="T3" fmla="*/ 79 h 523"/>
                  <a:gd name="T4" fmla="*/ 79 w 524"/>
                  <a:gd name="T5" fmla="*/ 404 h 523"/>
                  <a:gd name="T6" fmla="*/ 405 w 524"/>
                  <a:gd name="T7" fmla="*/ 444 h 523"/>
                  <a:gd name="T8" fmla="*/ 445 w 524"/>
                  <a:gd name="T9" fmla="*/ 119 h 523"/>
                  <a:gd name="T10" fmla="*/ 373 w 524"/>
                  <a:gd name="T11" fmla="*/ 404 h 523"/>
                  <a:gd name="T12" fmla="*/ 119 w 524"/>
                  <a:gd name="T13" fmla="*/ 373 h 523"/>
                  <a:gd name="T14" fmla="*/ 151 w 524"/>
                  <a:gd name="T15" fmla="*/ 119 h 523"/>
                  <a:gd name="T16" fmla="*/ 404 w 524"/>
                  <a:gd name="T17" fmla="*/ 150 h 523"/>
                  <a:gd name="T18" fmla="*/ 373 w 524"/>
                  <a:gd name="T19" fmla="*/ 404 h 5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4" h="523">
                    <a:moveTo>
                      <a:pt x="445" y="119"/>
                    </a:moveTo>
                    <a:cubicBezTo>
                      <a:pt x="366" y="18"/>
                      <a:pt x="220" y="0"/>
                      <a:pt x="119" y="79"/>
                    </a:cubicBezTo>
                    <a:cubicBezTo>
                      <a:pt x="18" y="157"/>
                      <a:pt x="0" y="303"/>
                      <a:pt x="79" y="404"/>
                    </a:cubicBezTo>
                    <a:cubicBezTo>
                      <a:pt x="158" y="505"/>
                      <a:pt x="304" y="523"/>
                      <a:pt x="405" y="444"/>
                    </a:cubicBezTo>
                    <a:cubicBezTo>
                      <a:pt x="506" y="366"/>
                      <a:pt x="524" y="220"/>
                      <a:pt x="445" y="119"/>
                    </a:cubicBezTo>
                    <a:close/>
                    <a:moveTo>
                      <a:pt x="373" y="404"/>
                    </a:moveTo>
                    <a:cubicBezTo>
                      <a:pt x="294" y="465"/>
                      <a:pt x="181" y="451"/>
                      <a:pt x="119" y="373"/>
                    </a:cubicBezTo>
                    <a:cubicBezTo>
                      <a:pt x="58" y="294"/>
                      <a:pt x="72" y="180"/>
                      <a:pt x="151" y="119"/>
                    </a:cubicBezTo>
                    <a:cubicBezTo>
                      <a:pt x="229" y="58"/>
                      <a:pt x="343" y="72"/>
                      <a:pt x="404" y="150"/>
                    </a:cubicBezTo>
                    <a:cubicBezTo>
                      <a:pt x="466" y="229"/>
                      <a:pt x="452" y="343"/>
                      <a:pt x="373" y="404"/>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63" name="Freeform 220"/>
              <p:cNvSpPr/>
              <p:nvPr/>
            </p:nvSpPr>
            <p:spPr bwMode="auto">
              <a:xfrm>
                <a:off x="4957763" y="6691313"/>
                <a:ext cx="71438" cy="71438"/>
              </a:xfrm>
              <a:custGeom>
                <a:avLst/>
                <a:gdLst>
                  <a:gd name="T0" fmla="*/ 78 w 92"/>
                  <a:gd name="T1" fmla="*/ 72 h 92"/>
                  <a:gd name="T2" fmla="*/ 64 w 92"/>
                  <a:gd name="T3" fmla="*/ 83 h 92"/>
                  <a:gd name="T4" fmla="*/ 27 w 92"/>
                  <a:gd name="T5" fmla="*/ 78 h 92"/>
                  <a:gd name="T6" fmla="*/ 0 w 92"/>
                  <a:gd name="T7" fmla="*/ 44 h 92"/>
                  <a:gd name="T8" fmla="*/ 56 w 92"/>
                  <a:gd name="T9" fmla="*/ 0 h 92"/>
                  <a:gd name="T10" fmla="*/ 83 w 92"/>
                  <a:gd name="T11" fmla="*/ 34 h 92"/>
                  <a:gd name="T12" fmla="*/ 78 w 92"/>
                  <a:gd name="T13" fmla="*/ 72 h 92"/>
                </a:gdLst>
                <a:ahLst/>
                <a:cxnLst>
                  <a:cxn ang="0">
                    <a:pos x="T0" y="T1"/>
                  </a:cxn>
                  <a:cxn ang="0">
                    <a:pos x="T2" y="T3"/>
                  </a:cxn>
                  <a:cxn ang="0">
                    <a:pos x="T4" y="T5"/>
                  </a:cxn>
                  <a:cxn ang="0">
                    <a:pos x="T6" y="T7"/>
                  </a:cxn>
                  <a:cxn ang="0">
                    <a:pos x="T8" y="T9"/>
                  </a:cxn>
                  <a:cxn ang="0">
                    <a:pos x="T10" y="T11"/>
                  </a:cxn>
                  <a:cxn ang="0">
                    <a:pos x="T12" y="T13"/>
                  </a:cxn>
                </a:cxnLst>
                <a:rect l="0" t="0" r="r" b="b"/>
                <a:pathLst>
                  <a:path w="92" h="92">
                    <a:moveTo>
                      <a:pt x="78" y="72"/>
                    </a:moveTo>
                    <a:cubicBezTo>
                      <a:pt x="64" y="83"/>
                      <a:pt x="64" y="83"/>
                      <a:pt x="64" y="83"/>
                    </a:cubicBezTo>
                    <a:cubicBezTo>
                      <a:pt x="53" y="92"/>
                      <a:pt x="36" y="90"/>
                      <a:pt x="27" y="78"/>
                    </a:cubicBezTo>
                    <a:cubicBezTo>
                      <a:pt x="0" y="44"/>
                      <a:pt x="0" y="44"/>
                      <a:pt x="0" y="44"/>
                    </a:cubicBezTo>
                    <a:cubicBezTo>
                      <a:pt x="56" y="0"/>
                      <a:pt x="56" y="0"/>
                      <a:pt x="56" y="0"/>
                    </a:cubicBezTo>
                    <a:cubicBezTo>
                      <a:pt x="83" y="34"/>
                      <a:pt x="83" y="34"/>
                      <a:pt x="83" y="34"/>
                    </a:cubicBezTo>
                    <a:cubicBezTo>
                      <a:pt x="92" y="46"/>
                      <a:pt x="90" y="63"/>
                      <a:pt x="78" y="72"/>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grpSp>
      </p:grpSp>
      <p:grpSp>
        <p:nvGrpSpPr>
          <p:cNvPr id="64" name="组合 63"/>
          <p:cNvGrpSpPr/>
          <p:nvPr/>
        </p:nvGrpSpPr>
        <p:grpSpPr>
          <a:xfrm>
            <a:off x="3419445" y="1899365"/>
            <a:ext cx="790060" cy="790060"/>
            <a:chOff x="3140618" y="1123680"/>
            <a:chExt cx="592545" cy="592545"/>
          </a:xfrm>
        </p:grpSpPr>
        <p:sp>
          <p:nvSpPr>
            <p:cNvPr id="65" name="椭圆 64"/>
            <p:cNvSpPr/>
            <p:nvPr/>
          </p:nvSpPr>
          <p:spPr>
            <a:xfrm>
              <a:off x="3140618" y="1123680"/>
              <a:ext cx="592545" cy="592545"/>
            </a:xfrm>
            <a:prstGeom prst="ellipse">
              <a:avLst/>
            </a:prstGeom>
            <a:noFill/>
            <a:ln w="19050">
              <a:solidFill>
                <a:srgbClr val="2C34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cs typeface="+mn-ea"/>
                <a:sym typeface="+mn-lt"/>
              </a:endParaRPr>
            </a:p>
          </p:txBody>
        </p:sp>
        <p:grpSp>
          <p:nvGrpSpPr>
            <p:cNvPr id="66" name="Group 268"/>
            <p:cNvGrpSpPr/>
            <p:nvPr/>
          </p:nvGrpSpPr>
          <p:grpSpPr>
            <a:xfrm>
              <a:off x="3308649" y="1220433"/>
              <a:ext cx="256482" cy="407198"/>
              <a:chOff x="3824288" y="5486400"/>
              <a:chExt cx="307975" cy="488950"/>
            </a:xfrm>
            <a:solidFill>
              <a:schemeClr val="accent1"/>
            </a:solidFill>
          </p:grpSpPr>
          <p:sp>
            <p:nvSpPr>
              <p:cNvPr id="67" name="Freeform 248"/>
              <p:cNvSpPr>
                <a:spLocks noEditPoints="1"/>
              </p:cNvSpPr>
              <p:nvPr/>
            </p:nvSpPr>
            <p:spPr bwMode="auto">
              <a:xfrm>
                <a:off x="3824288" y="5486400"/>
                <a:ext cx="307975" cy="338138"/>
              </a:xfrm>
              <a:custGeom>
                <a:avLst/>
                <a:gdLst>
                  <a:gd name="T0" fmla="*/ 227 w 401"/>
                  <a:gd name="T1" fmla="*/ 250 h 440"/>
                  <a:gd name="T2" fmla="*/ 215 w 401"/>
                  <a:gd name="T3" fmla="*/ 251 h 440"/>
                  <a:gd name="T4" fmla="*/ 224 w 401"/>
                  <a:gd name="T5" fmla="*/ 283 h 440"/>
                  <a:gd name="T6" fmla="*/ 200 w 401"/>
                  <a:gd name="T7" fmla="*/ 329 h 440"/>
                  <a:gd name="T8" fmla="*/ 175 w 401"/>
                  <a:gd name="T9" fmla="*/ 283 h 440"/>
                  <a:gd name="T10" fmla="*/ 187 w 401"/>
                  <a:gd name="T11" fmla="*/ 251 h 440"/>
                  <a:gd name="T12" fmla="*/ 181 w 401"/>
                  <a:gd name="T13" fmla="*/ 250 h 440"/>
                  <a:gd name="T14" fmla="*/ 148 w 401"/>
                  <a:gd name="T15" fmla="*/ 283 h 440"/>
                  <a:gd name="T16" fmla="*/ 148 w 401"/>
                  <a:gd name="T17" fmla="*/ 440 h 440"/>
                  <a:gd name="T18" fmla="*/ 254 w 401"/>
                  <a:gd name="T19" fmla="*/ 440 h 440"/>
                  <a:gd name="T20" fmla="*/ 254 w 401"/>
                  <a:gd name="T21" fmla="*/ 280 h 440"/>
                  <a:gd name="T22" fmla="*/ 227 w 401"/>
                  <a:gd name="T23" fmla="*/ 250 h 440"/>
                  <a:gd name="T24" fmla="*/ 401 w 401"/>
                  <a:gd name="T25" fmla="*/ 201 h 440"/>
                  <a:gd name="T26" fmla="*/ 200 w 401"/>
                  <a:gd name="T27" fmla="*/ 0 h 440"/>
                  <a:gd name="T28" fmla="*/ 0 w 401"/>
                  <a:gd name="T29" fmla="*/ 201 h 440"/>
                  <a:gd name="T30" fmla="*/ 0 w 401"/>
                  <a:gd name="T31" fmla="*/ 211 h 440"/>
                  <a:gd name="T32" fmla="*/ 0 w 401"/>
                  <a:gd name="T33" fmla="*/ 220 h 440"/>
                  <a:gd name="T34" fmla="*/ 84 w 401"/>
                  <a:gd name="T35" fmla="*/ 375 h 440"/>
                  <a:gd name="T36" fmla="*/ 113 w 401"/>
                  <a:gd name="T37" fmla="*/ 440 h 440"/>
                  <a:gd name="T38" fmla="*/ 113 w 401"/>
                  <a:gd name="T39" fmla="*/ 440 h 440"/>
                  <a:gd name="T40" fmla="*/ 131 w 401"/>
                  <a:gd name="T41" fmla="*/ 440 h 440"/>
                  <a:gd name="T42" fmla="*/ 131 w 401"/>
                  <a:gd name="T43" fmla="*/ 283 h 440"/>
                  <a:gd name="T44" fmla="*/ 181 w 401"/>
                  <a:gd name="T45" fmla="*/ 234 h 440"/>
                  <a:gd name="T46" fmla="*/ 202 w 401"/>
                  <a:gd name="T47" fmla="*/ 239 h 440"/>
                  <a:gd name="T48" fmla="*/ 227 w 401"/>
                  <a:gd name="T49" fmla="*/ 233 h 440"/>
                  <a:gd name="T50" fmla="*/ 271 w 401"/>
                  <a:gd name="T51" fmla="*/ 280 h 440"/>
                  <a:gd name="T52" fmla="*/ 271 w 401"/>
                  <a:gd name="T53" fmla="*/ 440 h 440"/>
                  <a:gd name="T54" fmla="*/ 288 w 401"/>
                  <a:gd name="T55" fmla="*/ 440 h 440"/>
                  <a:gd name="T56" fmla="*/ 288 w 401"/>
                  <a:gd name="T57" fmla="*/ 440 h 440"/>
                  <a:gd name="T58" fmla="*/ 317 w 401"/>
                  <a:gd name="T59" fmla="*/ 375 h 440"/>
                  <a:gd name="T60" fmla="*/ 401 w 401"/>
                  <a:gd name="T61" fmla="*/ 220 h 440"/>
                  <a:gd name="T62" fmla="*/ 401 w 401"/>
                  <a:gd name="T63" fmla="*/ 211 h 440"/>
                  <a:gd name="T64" fmla="*/ 401 w 401"/>
                  <a:gd name="T65" fmla="*/ 201 h 440"/>
                  <a:gd name="T66" fmla="*/ 208 w 401"/>
                  <a:gd name="T67" fmla="*/ 283 h 440"/>
                  <a:gd name="T68" fmla="*/ 201 w 401"/>
                  <a:gd name="T69" fmla="*/ 260 h 440"/>
                  <a:gd name="T70" fmla="*/ 192 w 401"/>
                  <a:gd name="T71" fmla="*/ 283 h 440"/>
                  <a:gd name="T72" fmla="*/ 200 w 401"/>
                  <a:gd name="T73" fmla="*/ 313 h 440"/>
                  <a:gd name="T74" fmla="*/ 208 w 401"/>
                  <a:gd name="T75" fmla="*/ 283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1" h="440">
                    <a:moveTo>
                      <a:pt x="227" y="250"/>
                    </a:moveTo>
                    <a:cubicBezTo>
                      <a:pt x="223" y="250"/>
                      <a:pt x="219" y="250"/>
                      <a:pt x="215" y="251"/>
                    </a:cubicBezTo>
                    <a:cubicBezTo>
                      <a:pt x="221" y="260"/>
                      <a:pt x="224" y="270"/>
                      <a:pt x="224" y="283"/>
                    </a:cubicBezTo>
                    <a:cubicBezTo>
                      <a:pt x="224" y="317"/>
                      <a:pt x="211" y="329"/>
                      <a:pt x="200" y="329"/>
                    </a:cubicBezTo>
                    <a:cubicBezTo>
                      <a:pt x="188" y="329"/>
                      <a:pt x="175" y="315"/>
                      <a:pt x="175" y="283"/>
                    </a:cubicBezTo>
                    <a:cubicBezTo>
                      <a:pt x="175" y="270"/>
                      <a:pt x="180" y="259"/>
                      <a:pt x="187" y="251"/>
                    </a:cubicBezTo>
                    <a:cubicBezTo>
                      <a:pt x="185" y="250"/>
                      <a:pt x="183" y="250"/>
                      <a:pt x="181" y="250"/>
                    </a:cubicBezTo>
                    <a:cubicBezTo>
                      <a:pt x="165" y="250"/>
                      <a:pt x="148" y="262"/>
                      <a:pt x="148" y="283"/>
                    </a:cubicBezTo>
                    <a:cubicBezTo>
                      <a:pt x="148" y="440"/>
                      <a:pt x="148" y="440"/>
                      <a:pt x="148" y="440"/>
                    </a:cubicBezTo>
                    <a:cubicBezTo>
                      <a:pt x="254" y="440"/>
                      <a:pt x="254" y="440"/>
                      <a:pt x="254" y="440"/>
                    </a:cubicBezTo>
                    <a:cubicBezTo>
                      <a:pt x="254" y="280"/>
                      <a:pt x="254" y="280"/>
                      <a:pt x="254" y="280"/>
                    </a:cubicBezTo>
                    <a:cubicBezTo>
                      <a:pt x="254" y="252"/>
                      <a:pt x="233" y="250"/>
                      <a:pt x="227" y="250"/>
                    </a:cubicBezTo>
                    <a:close/>
                    <a:moveTo>
                      <a:pt x="401" y="201"/>
                    </a:moveTo>
                    <a:cubicBezTo>
                      <a:pt x="401" y="90"/>
                      <a:pt x="311" y="0"/>
                      <a:pt x="200" y="0"/>
                    </a:cubicBezTo>
                    <a:cubicBezTo>
                      <a:pt x="89" y="0"/>
                      <a:pt x="0" y="90"/>
                      <a:pt x="0" y="201"/>
                    </a:cubicBezTo>
                    <a:cubicBezTo>
                      <a:pt x="0" y="204"/>
                      <a:pt x="0" y="208"/>
                      <a:pt x="0" y="211"/>
                    </a:cubicBezTo>
                    <a:cubicBezTo>
                      <a:pt x="0" y="214"/>
                      <a:pt x="0" y="217"/>
                      <a:pt x="0" y="220"/>
                    </a:cubicBezTo>
                    <a:cubicBezTo>
                      <a:pt x="0" y="300"/>
                      <a:pt x="84" y="375"/>
                      <a:pt x="84" y="375"/>
                    </a:cubicBezTo>
                    <a:cubicBezTo>
                      <a:pt x="100" y="390"/>
                      <a:pt x="113" y="419"/>
                      <a:pt x="113" y="440"/>
                    </a:cubicBezTo>
                    <a:cubicBezTo>
                      <a:pt x="113" y="440"/>
                      <a:pt x="113" y="440"/>
                      <a:pt x="113" y="440"/>
                    </a:cubicBezTo>
                    <a:cubicBezTo>
                      <a:pt x="131" y="440"/>
                      <a:pt x="131" y="440"/>
                      <a:pt x="131" y="440"/>
                    </a:cubicBezTo>
                    <a:cubicBezTo>
                      <a:pt x="131" y="283"/>
                      <a:pt x="131" y="283"/>
                      <a:pt x="131" y="283"/>
                    </a:cubicBezTo>
                    <a:cubicBezTo>
                      <a:pt x="131" y="252"/>
                      <a:pt x="156" y="234"/>
                      <a:pt x="181" y="234"/>
                    </a:cubicBezTo>
                    <a:cubicBezTo>
                      <a:pt x="189" y="234"/>
                      <a:pt x="196" y="236"/>
                      <a:pt x="202" y="239"/>
                    </a:cubicBezTo>
                    <a:cubicBezTo>
                      <a:pt x="210" y="235"/>
                      <a:pt x="218" y="233"/>
                      <a:pt x="227" y="233"/>
                    </a:cubicBezTo>
                    <a:cubicBezTo>
                      <a:pt x="249" y="233"/>
                      <a:pt x="271" y="248"/>
                      <a:pt x="271" y="280"/>
                    </a:cubicBezTo>
                    <a:cubicBezTo>
                      <a:pt x="271" y="440"/>
                      <a:pt x="271" y="440"/>
                      <a:pt x="271" y="440"/>
                    </a:cubicBezTo>
                    <a:cubicBezTo>
                      <a:pt x="288" y="440"/>
                      <a:pt x="288" y="440"/>
                      <a:pt x="288" y="440"/>
                    </a:cubicBezTo>
                    <a:cubicBezTo>
                      <a:pt x="288" y="440"/>
                      <a:pt x="288" y="440"/>
                      <a:pt x="288" y="440"/>
                    </a:cubicBezTo>
                    <a:cubicBezTo>
                      <a:pt x="288" y="419"/>
                      <a:pt x="301" y="390"/>
                      <a:pt x="317" y="375"/>
                    </a:cubicBezTo>
                    <a:cubicBezTo>
                      <a:pt x="317" y="375"/>
                      <a:pt x="401" y="300"/>
                      <a:pt x="401" y="220"/>
                    </a:cubicBezTo>
                    <a:cubicBezTo>
                      <a:pt x="401" y="217"/>
                      <a:pt x="401" y="214"/>
                      <a:pt x="401" y="211"/>
                    </a:cubicBezTo>
                    <a:cubicBezTo>
                      <a:pt x="401" y="208"/>
                      <a:pt x="401" y="204"/>
                      <a:pt x="401" y="201"/>
                    </a:cubicBezTo>
                    <a:close/>
                    <a:moveTo>
                      <a:pt x="208" y="283"/>
                    </a:moveTo>
                    <a:cubicBezTo>
                      <a:pt x="208" y="272"/>
                      <a:pt x="205" y="265"/>
                      <a:pt x="201" y="260"/>
                    </a:cubicBezTo>
                    <a:cubicBezTo>
                      <a:pt x="195" y="265"/>
                      <a:pt x="192" y="273"/>
                      <a:pt x="192" y="283"/>
                    </a:cubicBezTo>
                    <a:cubicBezTo>
                      <a:pt x="192" y="304"/>
                      <a:pt x="198" y="312"/>
                      <a:pt x="200" y="313"/>
                    </a:cubicBezTo>
                    <a:cubicBezTo>
                      <a:pt x="201" y="312"/>
                      <a:pt x="208" y="306"/>
                      <a:pt x="208" y="283"/>
                    </a:cubicBez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68" name="Freeform 249"/>
              <p:cNvSpPr/>
              <p:nvPr/>
            </p:nvSpPr>
            <p:spPr bwMode="auto">
              <a:xfrm>
                <a:off x="3917950" y="5843588"/>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69" name="Freeform 250"/>
              <p:cNvSpPr/>
              <p:nvPr/>
            </p:nvSpPr>
            <p:spPr bwMode="auto">
              <a:xfrm>
                <a:off x="3917950" y="5880100"/>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9"/>
                      <a:pt x="154" y="23"/>
                    </a:cubicBezTo>
                    <a:cubicBezTo>
                      <a:pt x="154" y="10"/>
                      <a:pt x="154" y="10"/>
                      <a:pt x="154" y="10"/>
                    </a:cubicBezTo>
                    <a:cubicBezTo>
                      <a:pt x="154" y="5"/>
                      <a:pt x="150" y="0"/>
                      <a:pt x="145" y="0"/>
                    </a:cubicBezTo>
                    <a:cubicBezTo>
                      <a:pt x="9" y="0"/>
                      <a:pt x="9" y="0"/>
                      <a:pt x="9" y="0"/>
                    </a:cubicBezTo>
                    <a:cubicBezTo>
                      <a:pt x="4" y="0"/>
                      <a:pt x="0" y="5"/>
                      <a:pt x="0" y="10"/>
                    </a:cubicBezTo>
                    <a:cubicBezTo>
                      <a:pt x="0" y="23"/>
                      <a:pt x="0" y="23"/>
                      <a:pt x="0" y="23"/>
                    </a:cubicBezTo>
                    <a:cubicBezTo>
                      <a:pt x="0" y="29"/>
                      <a:pt x="4" y="33"/>
                      <a:pt x="9" y="33"/>
                    </a:cubicBezTo>
                    <a:lnTo>
                      <a:pt x="145" y="33"/>
                    </a:lnTo>
                    <a:close/>
                  </a:path>
                </a:pathLst>
              </a:custGeom>
              <a:grpFill/>
              <a:ln>
                <a:noFill/>
              </a:ln>
            </p:spPr>
            <p:txBody>
              <a:bodyPr/>
              <a:lstStyle/>
              <a:p>
                <a:pPr defTabSz="1219200">
                  <a:defRPr/>
                </a:pPr>
                <a:endParaRPr lang="en-AU" sz="2400" kern="0">
                  <a:solidFill>
                    <a:srgbClr val="000000"/>
                  </a:solidFill>
                  <a:cs typeface="+mn-ea"/>
                  <a:sym typeface="+mn-lt"/>
                </a:endParaRPr>
              </a:p>
            </p:txBody>
          </p:sp>
          <p:sp>
            <p:nvSpPr>
              <p:cNvPr id="70" name="Freeform 251"/>
              <p:cNvSpPr/>
              <p:nvPr/>
            </p:nvSpPr>
            <p:spPr bwMode="auto">
              <a:xfrm>
                <a:off x="3917950" y="5916613"/>
                <a:ext cx="119063" cy="25400"/>
              </a:xfrm>
              <a:custGeom>
                <a:avLst/>
                <a:gdLst>
                  <a:gd name="T0" fmla="*/ 145 w 154"/>
                  <a:gd name="T1" fmla="*/ 33 h 33"/>
                  <a:gd name="T2" fmla="*/ 154 w 154"/>
                  <a:gd name="T3" fmla="*/ 23 h 33"/>
                  <a:gd name="T4" fmla="*/ 154 w 154"/>
                  <a:gd name="T5" fmla="*/ 10 h 33"/>
                  <a:gd name="T6" fmla="*/ 145 w 154"/>
                  <a:gd name="T7" fmla="*/ 0 h 33"/>
                  <a:gd name="T8" fmla="*/ 9 w 154"/>
                  <a:gd name="T9" fmla="*/ 0 h 33"/>
                  <a:gd name="T10" fmla="*/ 0 w 154"/>
                  <a:gd name="T11" fmla="*/ 10 h 33"/>
                  <a:gd name="T12" fmla="*/ 0 w 154"/>
                  <a:gd name="T13" fmla="*/ 23 h 33"/>
                  <a:gd name="T14" fmla="*/ 9 w 154"/>
                  <a:gd name="T15" fmla="*/ 33 h 33"/>
                  <a:gd name="T16" fmla="*/ 145 w 154"/>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33">
                    <a:moveTo>
                      <a:pt x="145" y="33"/>
                    </a:moveTo>
                    <a:cubicBezTo>
                      <a:pt x="150" y="33"/>
                      <a:pt x="154" y="28"/>
                      <a:pt x="154" y="23"/>
                    </a:cubicBezTo>
                    <a:cubicBezTo>
                      <a:pt x="154" y="10"/>
                      <a:pt x="154" y="10"/>
                      <a:pt x="154" y="10"/>
                    </a:cubicBezTo>
                    <a:cubicBezTo>
                      <a:pt x="154" y="4"/>
                      <a:pt x="150" y="0"/>
                      <a:pt x="145" y="0"/>
                    </a:cubicBezTo>
                    <a:cubicBezTo>
                      <a:pt x="9" y="0"/>
                      <a:pt x="9" y="0"/>
                      <a:pt x="9" y="0"/>
                    </a:cubicBezTo>
                    <a:cubicBezTo>
                      <a:pt x="4" y="0"/>
                      <a:pt x="0" y="4"/>
                      <a:pt x="0" y="10"/>
                    </a:cubicBezTo>
                    <a:cubicBezTo>
                      <a:pt x="0" y="23"/>
                      <a:pt x="0" y="23"/>
                      <a:pt x="0" y="23"/>
                    </a:cubicBezTo>
                    <a:cubicBezTo>
                      <a:pt x="0" y="28"/>
                      <a:pt x="4" y="33"/>
                      <a:pt x="9" y="33"/>
                    </a:cubicBezTo>
                    <a:lnTo>
                      <a:pt x="145" y="33"/>
                    </a:lnTo>
                    <a:close/>
                  </a:path>
                </a:pathLst>
              </a:custGeom>
              <a:gradFill>
                <a:gsLst>
                  <a:gs pos="0">
                    <a:srgbClr val="2C344B"/>
                  </a:gs>
                  <a:gs pos="100000">
                    <a:srgbClr val="21273E"/>
                  </a:gs>
                </a:gsLst>
                <a:lin ang="0" scaled="0"/>
              </a:gradFill>
              <a:ln>
                <a:noFill/>
              </a:ln>
            </p:spPr>
            <p:txBody>
              <a:bodyPr/>
              <a:lstStyle/>
              <a:p>
                <a:pPr defTabSz="1219200">
                  <a:defRPr/>
                </a:pPr>
                <a:endParaRPr lang="en-AU" sz="2400" kern="0">
                  <a:solidFill>
                    <a:srgbClr val="000000"/>
                  </a:solidFill>
                  <a:cs typeface="+mn-ea"/>
                  <a:sym typeface="+mn-lt"/>
                </a:endParaRPr>
              </a:p>
            </p:txBody>
          </p:sp>
          <p:sp>
            <p:nvSpPr>
              <p:cNvPr id="71" name="Freeform 252"/>
              <p:cNvSpPr/>
              <p:nvPr/>
            </p:nvSpPr>
            <p:spPr bwMode="auto">
              <a:xfrm>
                <a:off x="3943350" y="5953125"/>
                <a:ext cx="68263" cy="22225"/>
              </a:xfrm>
              <a:custGeom>
                <a:avLst/>
                <a:gdLst>
                  <a:gd name="T0" fmla="*/ 0 w 90"/>
                  <a:gd name="T1" fmla="*/ 0 h 29"/>
                  <a:gd name="T2" fmla="*/ 45 w 90"/>
                  <a:gd name="T3" fmla="*/ 29 h 29"/>
                  <a:gd name="T4" fmla="*/ 90 w 90"/>
                  <a:gd name="T5" fmla="*/ 0 h 29"/>
                  <a:gd name="T6" fmla="*/ 0 w 90"/>
                  <a:gd name="T7" fmla="*/ 0 h 29"/>
                </a:gdLst>
                <a:ahLst/>
                <a:cxnLst>
                  <a:cxn ang="0">
                    <a:pos x="T0" y="T1"/>
                  </a:cxn>
                  <a:cxn ang="0">
                    <a:pos x="T2" y="T3"/>
                  </a:cxn>
                  <a:cxn ang="0">
                    <a:pos x="T4" y="T5"/>
                  </a:cxn>
                  <a:cxn ang="0">
                    <a:pos x="T6" y="T7"/>
                  </a:cxn>
                </a:cxnLst>
                <a:rect l="0" t="0" r="r" b="b"/>
                <a:pathLst>
                  <a:path w="90" h="29">
                    <a:moveTo>
                      <a:pt x="0" y="0"/>
                    </a:moveTo>
                    <a:cubicBezTo>
                      <a:pt x="9" y="17"/>
                      <a:pt x="26" y="29"/>
                      <a:pt x="45" y="29"/>
                    </a:cubicBezTo>
                    <a:cubicBezTo>
                      <a:pt x="65" y="29"/>
                      <a:pt x="82" y="17"/>
                      <a:pt x="90" y="0"/>
                    </a:cubicBezTo>
                    <a:lnTo>
                      <a:pt x="0" y="0"/>
                    </a:lnTo>
                    <a:close/>
                  </a:path>
                </a:pathLst>
              </a:custGeom>
              <a:grpFill/>
              <a:ln>
                <a:noFill/>
              </a:ln>
            </p:spPr>
            <p:txBody>
              <a:bodyPr/>
              <a:lstStyle/>
              <a:p>
                <a:pPr defTabSz="1219200">
                  <a:defRPr/>
                </a:pPr>
                <a:endParaRPr lang="en-AU" sz="2400" kern="0">
                  <a:solidFill>
                    <a:srgbClr val="000000"/>
                  </a:solidFill>
                  <a:cs typeface="+mn-ea"/>
                  <a:sym typeface="+mn-lt"/>
                </a:endParaRPr>
              </a:p>
            </p:txBody>
          </p:sp>
        </p:grpSp>
      </p:grpSp>
      <p:sp>
        <p:nvSpPr>
          <p:cNvPr id="72" name="椭圆 71"/>
          <p:cNvSpPr/>
          <p:nvPr/>
        </p:nvSpPr>
        <p:spPr>
          <a:xfrm>
            <a:off x="10423295" y="3859348"/>
            <a:ext cx="520689" cy="520689"/>
          </a:xfrm>
          <a:prstGeom prst="ellipse">
            <a:avLst/>
          </a:prstGeom>
          <a:gradFill>
            <a:gsLst>
              <a:gs pos="0">
                <a:srgbClr val="2C344B"/>
              </a:gs>
              <a:gs pos="100000">
                <a:srgbClr val="21273E"/>
              </a:gs>
            </a:gsLst>
            <a:lin ang="0" scaled="0"/>
          </a:gradFill>
          <a:ln>
            <a:noFill/>
          </a:ln>
          <a:effectLst>
            <a:outerShdw blurRad="139700" dist="1016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prstClr val="white"/>
                </a:solidFill>
                <a:cs typeface="+mn-ea"/>
                <a:sym typeface="+mn-lt"/>
              </a:rPr>
              <a:t>5</a:t>
            </a:r>
            <a:endParaRPr lang="zh-CN" altLang="en-US" sz="1600" dirty="0">
              <a:solidFill>
                <a:prstClr val="white"/>
              </a:solidFill>
              <a:cs typeface="+mn-ea"/>
              <a:sym typeface="+mn-lt"/>
            </a:endParaRPr>
          </a:p>
        </p:txBody>
      </p:sp>
      <p:grpSp>
        <p:nvGrpSpPr>
          <p:cNvPr id="73" name="组合 72"/>
          <p:cNvGrpSpPr/>
          <p:nvPr/>
        </p:nvGrpSpPr>
        <p:grpSpPr>
          <a:xfrm>
            <a:off x="9281920" y="1539855"/>
            <a:ext cx="2820566" cy="1787601"/>
            <a:chOff x="6923410" y="3089947"/>
            <a:chExt cx="2115424" cy="1340700"/>
          </a:xfrm>
        </p:grpSpPr>
        <p:sp>
          <p:nvSpPr>
            <p:cNvPr id="74" name="矩形 73"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a:off x="6923410" y="3420467"/>
              <a:ext cx="2115424" cy="1010180"/>
            </a:xfrm>
            <a:prstGeom prst="rect">
              <a:avLst/>
            </a:prstGeom>
          </p:spPr>
          <p:txBody>
            <a:bodyPr wrap="square">
              <a:spAutoFit/>
            </a:bodyPr>
            <a:lstStyle/>
            <a:p>
              <a:pPr algn="ctr" defTabSz="1219200">
                <a:lnSpc>
                  <a:spcPct val="150000"/>
                </a:lnSpc>
                <a:defRPr/>
              </a:pPr>
              <a:r>
                <a:rPr lang="zh-CN" altLang="en-US" sz="1400" kern="0" dirty="0">
                  <a:solidFill>
                    <a:schemeClr val="tx1">
                      <a:lumMod val="50000"/>
                      <a:lumOff val="50000"/>
                    </a:schemeClr>
                  </a:solidFill>
                  <a:cs typeface="+mn-ea"/>
                  <a:sym typeface="+mn-lt"/>
                </a:rPr>
                <a:t>引进国际先进精密制造技术，联合国际精密制造业先进企业及相关科研院所，建立具有国际领先水平的精密制造服务平台</a:t>
              </a:r>
            </a:p>
          </p:txBody>
        </p:sp>
        <p:sp>
          <p:nvSpPr>
            <p:cNvPr id="75" name="矩形 74"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SpPr/>
            <p:nvPr/>
          </p:nvSpPr>
          <p:spPr>
            <a:xfrm flipH="1">
              <a:off x="7314197" y="3089947"/>
              <a:ext cx="1415143" cy="276999"/>
            </a:xfrm>
            <a:prstGeom prst="rect">
              <a:avLst/>
            </a:prstGeom>
          </p:spPr>
          <p:txBody>
            <a:bodyPr wrap="square">
              <a:spAutoFit/>
            </a:bodyPr>
            <a:lstStyle/>
            <a:p>
              <a:pPr algn="ctr"/>
              <a:r>
                <a:rPr lang="en-US" altLang="zh-CN" dirty="0">
                  <a:solidFill>
                    <a:schemeClr val="tx1">
                      <a:lumMod val="50000"/>
                      <a:lumOff val="50000"/>
                    </a:schemeClr>
                  </a:solidFill>
                  <a:cs typeface="+mn-ea"/>
                  <a:sym typeface="+mn-lt"/>
                </a:rPr>
                <a:t>05</a:t>
              </a:r>
              <a:endParaRPr lang="zh-CN" altLang="en-US" dirty="0">
                <a:solidFill>
                  <a:schemeClr val="tx1">
                    <a:lumMod val="50000"/>
                    <a:lumOff val="50000"/>
                  </a:schemeClr>
                </a:solidFill>
                <a:cs typeface="+mn-ea"/>
                <a:sym typeface="+mn-lt"/>
              </a:endParaRPr>
            </a:p>
          </p:txBody>
        </p:sp>
        <p:cxnSp>
          <p:nvCxnSpPr>
            <p:cNvPr id="76" name="直接连接符 75" descr="e7d195523061f1c09e9d68d7cf438b91ef959ecb14fc25d26BBA7F7DBC18E55DFF4014AF651F0BF2569D4B6C1DA7F1A4683A481403BD872FC687266AD13265C1DE7C373772FD8728ABDD69ADD03BFF5BE2862BC891DBB79E43A8244B4D7DEEF5A1BFB79ED4015C912F9C8B85E44C1E1FAF45D4C71B4D8047555824264C2F16A606196D84073B0BC612CE1BA227542E4A"/>
            <p:cNvCxnSpPr/>
            <p:nvPr/>
          </p:nvCxnSpPr>
          <p:spPr>
            <a:xfrm>
              <a:off x="7825829" y="3443075"/>
              <a:ext cx="344129" cy="0"/>
            </a:xfrm>
            <a:prstGeom prst="line">
              <a:avLst/>
            </a:prstGeom>
            <a:ln w="19050">
              <a:solidFill>
                <a:srgbClr val="2C344B"/>
              </a:solidFill>
            </a:ln>
          </p:spPr>
          <p:style>
            <a:lnRef idx="1">
              <a:schemeClr val="accent1"/>
            </a:lnRef>
            <a:fillRef idx="0">
              <a:schemeClr val="accent1"/>
            </a:fillRef>
            <a:effectRef idx="0">
              <a:schemeClr val="accent1"/>
            </a:effectRef>
            <a:fontRef idx="minor">
              <a:schemeClr val="tx1"/>
            </a:fontRef>
          </p:style>
        </p:cxnSp>
      </p:grpSp>
      <p:sp>
        <p:nvSpPr>
          <p:cNvPr id="83" name="文本框 82"/>
          <p:cNvSpPr txBox="1"/>
          <p:nvPr/>
        </p:nvSpPr>
        <p:spPr>
          <a:xfrm>
            <a:off x="2508899" y="441531"/>
            <a:ext cx="8845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lvl="0" fontAlgn="base">
              <a:spcBef>
                <a:spcPct val="0"/>
              </a:spcBef>
              <a:spcAft>
                <a:spcPct val="0"/>
              </a:spcAft>
              <a:defRPr sz="2400">
                <a:solidFill>
                  <a:srgbClr val="2C344B"/>
                </a:solidFill>
                <a:latin typeface="微软雅黑" panose="020B0503020204020204" charset="-122"/>
                <a:ea typeface="微软雅黑" panose="020B0503020204020204" charset="-122"/>
                <a:cs typeface="+mn-ea"/>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r>
              <a:rPr lang="zh-CN" altLang="zh-CN" dirty="0"/>
              <a:t>2021-2022年：打造技术实现支撑体系，建立企业培育服务体系</a:t>
            </a:r>
          </a:p>
        </p:txBody>
      </p:sp>
      <p:grpSp>
        <p:nvGrpSpPr>
          <p:cNvPr id="85" name="그룹 283"/>
          <p:cNvGrpSpPr/>
          <p:nvPr/>
        </p:nvGrpSpPr>
        <p:grpSpPr>
          <a:xfrm>
            <a:off x="10542493" y="5640982"/>
            <a:ext cx="392389" cy="386748"/>
            <a:chOff x="5446410" y="2899243"/>
            <a:chExt cx="392389" cy="386748"/>
          </a:xfrm>
          <a:solidFill>
            <a:schemeClr val="tx2">
              <a:lumMod val="50000"/>
            </a:schemeClr>
          </a:solidFill>
        </p:grpSpPr>
        <p:sp>
          <p:nvSpPr>
            <p:cNvPr id="86" name="자유형: 도형 284"/>
            <p:cNvSpPr/>
            <p:nvPr/>
          </p:nvSpPr>
          <p:spPr>
            <a:xfrm>
              <a:off x="5446410" y="3085966"/>
              <a:ext cx="180975" cy="200025"/>
            </a:xfrm>
            <a:custGeom>
              <a:avLst/>
              <a:gdLst>
                <a:gd name="connsiteX0" fmla="*/ 115229 w 180975"/>
                <a:gd name="connsiteY0" fmla="*/ 135008 h 200025"/>
                <a:gd name="connsiteX1" fmla="*/ 108275 w 180975"/>
                <a:gd name="connsiteY1" fmla="*/ 131198 h 200025"/>
                <a:gd name="connsiteX2" fmla="*/ 89797 w 180975"/>
                <a:gd name="connsiteY2" fmla="*/ 149676 h 200025"/>
                <a:gd name="connsiteX3" fmla="*/ 58269 w 180975"/>
                <a:gd name="connsiteY3" fmla="*/ 149676 h 200025"/>
                <a:gd name="connsiteX4" fmla="*/ 58269 w 180975"/>
                <a:gd name="connsiteY4" fmla="*/ 118148 h 200025"/>
                <a:gd name="connsiteX5" fmla="*/ 116372 w 180975"/>
                <a:gd name="connsiteY5" fmla="*/ 60046 h 200025"/>
                <a:gd name="connsiteX6" fmla="*/ 143518 w 180975"/>
                <a:gd name="connsiteY6" fmla="*/ 56903 h 200025"/>
                <a:gd name="connsiteX7" fmla="*/ 147614 w 180975"/>
                <a:gd name="connsiteY7" fmla="*/ 60046 h 200025"/>
                <a:gd name="connsiteX8" fmla="*/ 147899 w 180975"/>
                <a:gd name="connsiteY8" fmla="*/ 60332 h 200025"/>
                <a:gd name="connsiteX9" fmla="*/ 181523 w 180975"/>
                <a:gd name="connsiteY9" fmla="*/ 26708 h 200025"/>
                <a:gd name="connsiteX10" fmla="*/ 181332 w 180975"/>
                <a:gd name="connsiteY10" fmla="*/ 26518 h 200025"/>
                <a:gd name="connsiteX11" fmla="*/ 162854 w 180975"/>
                <a:gd name="connsiteY11" fmla="*/ 13469 h 200025"/>
                <a:gd name="connsiteX12" fmla="*/ 86654 w 180975"/>
                <a:gd name="connsiteY12" fmla="*/ 26518 h 200025"/>
                <a:gd name="connsiteX13" fmla="*/ 26646 w 180975"/>
                <a:gd name="connsiteY13" fmla="*/ 86525 h 200025"/>
                <a:gd name="connsiteX14" fmla="*/ 26646 w 180975"/>
                <a:gd name="connsiteY14" fmla="*/ 181109 h 200025"/>
                <a:gd name="connsiteX15" fmla="*/ 121229 w 180975"/>
                <a:gd name="connsiteY15" fmla="*/ 181109 h 200025"/>
                <a:gd name="connsiteX16" fmla="*/ 158948 w 180975"/>
                <a:gd name="connsiteY16" fmla="*/ 143390 h 200025"/>
                <a:gd name="connsiteX17" fmla="*/ 115229 w 180975"/>
                <a:gd name="connsiteY17" fmla="*/ 135008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975" h="200025">
                  <a:moveTo>
                    <a:pt x="115229" y="135008"/>
                  </a:moveTo>
                  <a:cubicBezTo>
                    <a:pt x="112847" y="133865"/>
                    <a:pt x="110657" y="132626"/>
                    <a:pt x="108275" y="131198"/>
                  </a:cubicBezTo>
                  <a:lnTo>
                    <a:pt x="89797" y="149676"/>
                  </a:lnTo>
                  <a:cubicBezTo>
                    <a:pt x="81129" y="158344"/>
                    <a:pt x="66937" y="158344"/>
                    <a:pt x="58269" y="149676"/>
                  </a:cubicBezTo>
                  <a:cubicBezTo>
                    <a:pt x="49602" y="141008"/>
                    <a:pt x="49602" y="126816"/>
                    <a:pt x="58269" y="118148"/>
                  </a:cubicBezTo>
                  <a:lnTo>
                    <a:pt x="116372" y="60046"/>
                  </a:lnTo>
                  <a:cubicBezTo>
                    <a:pt x="123515" y="52902"/>
                    <a:pt x="135041" y="51378"/>
                    <a:pt x="143518" y="56903"/>
                  </a:cubicBezTo>
                  <a:cubicBezTo>
                    <a:pt x="145137" y="57855"/>
                    <a:pt x="146375" y="58808"/>
                    <a:pt x="147614" y="60046"/>
                  </a:cubicBezTo>
                  <a:cubicBezTo>
                    <a:pt x="147804" y="60236"/>
                    <a:pt x="147804" y="60236"/>
                    <a:pt x="147899" y="60332"/>
                  </a:cubicBezTo>
                  <a:lnTo>
                    <a:pt x="181523" y="26708"/>
                  </a:lnTo>
                  <a:lnTo>
                    <a:pt x="181332" y="26518"/>
                  </a:lnTo>
                  <a:cubicBezTo>
                    <a:pt x="175808" y="20993"/>
                    <a:pt x="169712" y="16707"/>
                    <a:pt x="162854" y="13469"/>
                  </a:cubicBezTo>
                  <a:cubicBezTo>
                    <a:pt x="136755" y="1181"/>
                    <a:pt x="105799" y="7468"/>
                    <a:pt x="86654" y="26518"/>
                  </a:cubicBezTo>
                  <a:lnTo>
                    <a:pt x="26646" y="86525"/>
                  </a:lnTo>
                  <a:cubicBezTo>
                    <a:pt x="643" y="112529"/>
                    <a:pt x="643" y="155105"/>
                    <a:pt x="26646" y="181109"/>
                  </a:cubicBezTo>
                  <a:cubicBezTo>
                    <a:pt x="52649" y="207112"/>
                    <a:pt x="95226" y="207112"/>
                    <a:pt x="121229" y="181109"/>
                  </a:cubicBezTo>
                  <a:lnTo>
                    <a:pt x="158948" y="143390"/>
                  </a:lnTo>
                  <a:cubicBezTo>
                    <a:pt x="144280" y="144437"/>
                    <a:pt x="129326" y="141485"/>
                    <a:pt x="115229" y="135008"/>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87" name="자유형: 도형 285"/>
            <p:cNvSpPr/>
            <p:nvPr/>
          </p:nvSpPr>
          <p:spPr>
            <a:xfrm>
              <a:off x="5567544" y="3024282"/>
              <a:ext cx="57150" cy="57150"/>
            </a:xfrm>
            <a:custGeom>
              <a:avLst/>
              <a:gdLst>
                <a:gd name="connsiteX0" fmla="*/ 51245 w 57150"/>
                <a:gd name="connsiteY0" fmla="*/ 55054 h 57150"/>
                <a:gd name="connsiteX1" fmla="*/ 58198 w 57150"/>
                <a:gd name="connsiteY1" fmla="*/ 58865 h 57150"/>
                <a:gd name="connsiteX2" fmla="*/ 58960 w 57150"/>
                <a:gd name="connsiteY2" fmla="*/ 58103 h 57150"/>
                <a:gd name="connsiteX3" fmla="*/ 55340 w 57150"/>
                <a:gd name="connsiteY3" fmla="*/ 51625 h 57150"/>
                <a:gd name="connsiteX4" fmla="*/ 46863 w 57150"/>
                <a:gd name="connsiteY4" fmla="*/ 7144 h 57150"/>
                <a:gd name="connsiteX5" fmla="*/ 7144 w 57150"/>
                <a:gd name="connsiteY5" fmla="*/ 46863 h 57150"/>
                <a:gd name="connsiteX6" fmla="*/ 51245 w 57150"/>
                <a:gd name="connsiteY6" fmla="*/ 5505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57150">
                  <a:moveTo>
                    <a:pt x="51245" y="55054"/>
                  </a:moveTo>
                  <a:cubicBezTo>
                    <a:pt x="53626" y="56198"/>
                    <a:pt x="55817" y="57436"/>
                    <a:pt x="58198" y="58865"/>
                  </a:cubicBezTo>
                  <a:lnTo>
                    <a:pt x="58960" y="58103"/>
                  </a:lnTo>
                  <a:cubicBezTo>
                    <a:pt x="57721" y="56198"/>
                    <a:pt x="56388" y="54007"/>
                    <a:pt x="55340" y="51625"/>
                  </a:cubicBezTo>
                  <a:cubicBezTo>
                    <a:pt x="48578" y="37243"/>
                    <a:pt x="45529" y="22003"/>
                    <a:pt x="46863" y="7144"/>
                  </a:cubicBezTo>
                  <a:lnTo>
                    <a:pt x="7144" y="46863"/>
                  </a:lnTo>
                  <a:cubicBezTo>
                    <a:pt x="22003" y="45815"/>
                    <a:pt x="37052" y="48482"/>
                    <a:pt x="51245" y="55054"/>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88" name="자유형: 도형 286"/>
            <p:cNvSpPr/>
            <p:nvPr/>
          </p:nvSpPr>
          <p:spPr>
            <a:xfrm>
              <a:off x="5629249" y="2899243"/>
              <a:ext cx="209550" cy="190500"/>
            </a:xfrm>
            <a:custGeom>
              <a:avLst/>
              <a:gdLst>
                <a:gd name="connsiteX0" fmla="*/ 185279 w 209550"/>
                <a:gd name="connsiteY0" fmla="*/ 26646 h 190500"/>
                <a:gd name="connsiteX1" fmla="*/ 90696 w 209550"/>
                <a:gd name="connsiteY1" fmla="*/ 26646 h 190500"/>
                <a:gd name="connsiteX2" fmla="*/ 26783 w 209550"/>
                <a:gd name="connsiteY2" fmla="*/ 90559 h 190500"/>
                <a:gd name="connsiteX3" fmla="*/ 13733 w 209550"/>
                <a:gd name="connsiteY3" fmla="*/ 166759 h 190500"/>
                <a:gd name="connsiteX4" fmla="*/ 26783 w 209550"/>
                <a:gd name="connsiteY4" fmla="*/ 185238 h 190500"/>
                <a:gd name="connsiteX5" fmla="*/ 60406 w 209550"/>
                <a:gd name="connsiteY5" fmla="*/ 151614 h 190500"/>
                <a:gd name="connsiteX6" fmla="*/ 60215 w 209550"/>
                <a:gd name="connsiteY6" fmla="*/ 120277 h 190500"/>
                <a:gd name="connsiteX7" fmla="*/ 122223 w 209550"/>
                <a:gd name="connsiteY7" fmla="*/ 58269 h 190500"/>
                <a:gd name="connsiteX8" fmla="*/ 153751 w 209550"/>
                <a:gd name="connsiteY8" fmla="*/ 58269 h 190500"/>
                <a:gd name="connsiteX9" fmla="*/ 152227 w 209550"/>
                <a:gd name="connsiteY9" fmla="*/ 91321 h 190500"/>
                <a:gd name="connsiteX10" fmla="*/ 133653 w 209550"/>
                <a:gd name="connsiteY10" fmla="*/ 109895 h 190500"/>
                <a:gd name="connsiteX11" fmla="*/ 137558 w 209550"/>
                <a:gd name="connsiteY11" fmla="*/ 117610 h 190500"/>
                <a:gd name="connsiteX12" fmla="*/ 145940 w 209550"/>
                <a:gd name="connsiteY12" fmla="*/ 160663 h 190500"/>
                <a:gd name="connsiteX13" fmla="*/ 185279 w 209550"/>
                <a:gd name="connsiteY13" fmla="*/ 121325 h 190500"/>
                <a:gd name="connsiteX14" fmla="*/ 185279 w 209550"/>
                <a:gd name="connsiteY14" fmla="*/ 26646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9550" h="190500">
                  <a:moveTo>
                    <a:pt x="185279" y="26646"/>
                  </a:moveTo>
                  <a:cubicBezTo>
                    <a:pt x="159275" y="643"/>
                    <a:pt x="116699" y="643"/>
                    <a:pt x="90696" y="26646"/>
                  </a:cubicBezTo>
                  <a:lnTo>
                    <a:pt x="26783" y="90559"/>
                  </a:lnTo>
                  <a:cubicBezTo>
                    <a:pt x="7161" y="110180"/>
                    <a:pt x="1160" y="140565"/>
                    <a:pt x="13733" y="166759"/>
                  </a:cubicBezTo>
                  <a:cubicBezTo>
                    <a:pt x="17067" y="173522"/>
                    <a:pt x="21258" y="179713"/>
                    <a:pt x="26783" y="185238"/>
                  </a:cubicBezTo>
                  <a:lnTo>
                    <a:pt x="60406" y="151614"/>
                  </a:lnTo>
                  <a:cubicBezTo>
                    <a:pt x="51929" y="143137"/>
                    <a:pt x="51167" y="129326"/>
                    <a:pt x="60215" y="120277"/>
                  </a:cubicBezTo>
                  <a:lnTo>
                    <a:pt x="122223" y="58269"/>
                  </a:lnTo>
                  <a:cubicBezTo>
                    <a:pt x="130891" y="49601"/>
                    <a:pt x="145083" y="49601"/>
                    <a:pt x="153751" y="58269"/>
                  </a:cubicBezTo>
                  <a:cubicBezTo>
                    <a:pt x="162418" y="66937"/>
                    <a:pt x="160895" y="82653"/>
                    <a:pt x="152227" y="91321"/>
                  </a:cubicBezTo>
                  <a:lnTo>
                    <a:pt x="133653" y="109895"/>
                  </a:lnTo>
                  <a:cubicBezTo>
                    <a:pt x="135272" y="112371"/>
                    <a:pt x="136511" y="114943"/>
                    <a:pt x="137558" y="117610"/>
                  </a:cubicBezTo>
                  <a:cubicBezTo>
                    <a:pt x="144226" y="130850"/>
                    <a:pt x="146893" y="145804"/>
                    <a:pt x="145940" y="160663"/>
                  </a:cubicBezTo>
                  <a:lnTo>
                    <a:pt x="185279" y="121325"/>
                  </a:lnTo>
                  <a:cubicBezTo>
                    <a:pt x="211282" y="95226"/>
                    <a:pt x="211282" y="52650"/>
                    <a:pt x="185279" y="26646"/>
                  </a:cubicBezTo>
                  <a:close/>
                </a:path>
              </a:pathLst>
            </a:custGeom>
            <a:grpFill/>
            <a:ln w="9525" cap="flat">
              <a:noFill/>
              <a:prstDash val="solid"/>
              <a:miter/>
            </a:ln>
          </p:spPr>
          <p:txBody>
            <a:bodyPr rtlCol="0" anchor="ctr"/>
            <a:lstStyle/>
            <a:p>
              <a:endParaRPr lang="ko-KR" altLang="en-US">
                <a:solidFill>
                  <a:srgbClr val="FAFBFC"/>
                </a:solidFill>
              </a:endParaRPr>
            </a:p>
          </p:txBody>
        </p:sp>
        <p:sp>
          <p:nvSpPr>
            <p:cNvPr id="89" name="자유형: 도형 287"/>
            <p:cNvSpPr/>
            <p:nvPr/>
          </p:nvSpPr>
          <p:spPr>
            <a:xfrm>
              <a:off x="5545541" y="2999898"/>
              <a:ext cx="209550" cy="209550"/>
            </a:xfrm>
            <a:custGeom>
              <a:avLst/>
              <a:gdLst>
                <a:gd name="connsiteX0" fmla="*/ 200787 w 209550"/>
                <a:gd name="connsiteY0" fmla="*/ 25717 h 209550"/>
                <a:gd name="connsiteX1" fmla="*/ 187833 w 209550"/>
                <a:gd name="connsiteY1" fmla="*/ 7144 h 209550"/>
                <a:gd name="connsiteX2" fmla="*/ 154210 w 209550"/>
                <a:gd name="connsiteY2" fmla="*/ 40767 h 209550"/>
                <a:gd name="connsiteX3" fmla="*/ 154400 w 209550"/>
                <a:gd name="connsiteY3" fmla="*/ 72104 h 209550"/>
                <a:gd name="connsiteX4" fmla="*/ 70199 w 209550"/>
                <a:gd name="connsiteY4" fmla="*/ 156305 h 209550"/>
                <a:gd name="connsiteX5" fmla="*/ 55245 w 209550"/>
                <a:gd name="connsiteY5" fmla="*/ 162782 h 209550"/>
                <a:gd name="connsiteX6" fmla="*/ 53816 w 209550"/>
                <a:gd name="connsiteY6" fmla="*/ 162592 h 209550"/>
                <a:gd name="connsiteX7" fmla="*/ 38957 w 209550"/>
                <a:gd name="connsiteY7" fmla="*/ 156305 h 209550"/>
                <a:gd name="connsiteX8" fmla="*/ 7144 w 209550"/>
                <a:gd name="connsiteY8" fmla="*/ 187833 h 209550"/>
                <a:gd name="connsiteX9" fmla="*/ 15812 w 209550"/>
                <a:gd name="connsiteY9" fmla="*/ 195263 h 209550"/>
                <a:gd name="connsiteX10" fmla="*/ 101727 w 209550"/>
                <a:gd name="connsiteY10" fmla="*/ 187833 h 209550"/>
                <a:gd name="connsiteX11" fmla="*/ 187833 w 209550"/>
                <a:gd name="connsiteY11" fmla="*/ 101727 h 209550"/>
                <a:gd name="connsiteX12" fmla="*/ 200787 w 209550"/>
                <a:gd name="connsiteY12" fmla="*/ 25717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09550">
                  <a:moveTo>
                    <a:pt x="200787" y="25717"/>
                  </a:moveTo>
                  <a:cubicBezTo>
                    <a:pt x="197929" y="19050"/>
                    <a:pt x="193358" y="12668"/>
                    <a:pt x="187833" y="7144"/>
                  </a:cubicBezTo>
                  <a:lnTo>
                    <a:pt x="154210" y="40767"/>
                  </a:lnTo>
                  <a:cubicBezTo>
                    <a:pt x="162973" y="49530"/>
                    <a:pt x="162973" y="63532"/>
                    <a:pt x="154400" y="72104"/>
                  </a:cubicBezTo>
                  <a:lnTo>
                    <a:pt x="70199" y="156305"/>
                  </a:lnTo>
                  <a:cubicBezTo>
                    <a:pt x="66294" y="160211"/>
                    <a:pt x="60770" y="162592"/>
                    <a:pt x="55245" y="162782"/>
                  </a:cubicBezTo>
                  <a:cubicBezTo>
                    <a:pt x="54769" y="162973"/>
                    <a:pt x="54293" y="162782"/>
                    <a:pt x="53816" y="162592"/>
                  </a:cubicBezTo>
                  <a:cubicBezTo>
                    <a:pt x="48292" y="162782"/>
                    <a:pt x="42958" y="160211"/>
                    <a:pt x="38957" y="156305"/>
                  </a:cubicBezTo>
                  <a:lnTo>
                    <a:pt x="7144" y="187833"/>
                  </a:lnTo>
                  <a:cubicBezTo>
                    <a:pt x="10001" y="190691"/>
                    <a:pt x="12668" y="193072"/>
                    <a:pt x="15812" y="195263"/>
                  </a:cubicBezTo>
                  <a:cubicBezTo>
                    <a:pt x="42005" y="213550"/>
                    <a:pt x="77914" y="211741"/>
                    <a:pt x="101727" y="187833"/>
                  </a:cubicBezTo>
                  <a:lnTo>
                    <a:pt x="187833" y="101727"/>
                  </a:lnTo>
                  <a:cubicBezTo>
                    <a:pt x="207169" y="82391"/>
                    <a:pt x="213551" y="51625"/>
                    <a:pt x="200787" y="25717"/>
                  </a:cubicBezTo>
                  <a:close/>
                </a:path>
              </a:pathLst>
            </a:custGeom>
            <a:grpFill/>
            <a:ln w="9525" cap="flat">
              <a:noFill/>
              <a:prstDash val="solid"/>
              <a:miter/>
            </a:ln>
          </p:spPr>
          <p:txBody>
            <a:bodyPr rtlCol="0" anchor="ctr"/>
            <a:lstStyle/>
            <a:p>
              <a:endParaRPr lang="ko-KR" altLang="en-US">
                <a:solidFill>
                  <a:srgbClr val="FAFBFC"/>
                </a:solidFill>
              </a:endParaRPr>
            </a:p>
          </p:txBody>
        </p:sp>
      </p:grpSp>
      <p:sp>
        <p:nvSpPr>
          <p:cNvPr id="90" name="文本框 89"/>
          <p:cNvSpPr txBox="1"/>
          <p:nvPr/>
        </p:nvSpPr>
        <p:spPr>
          <a:xfrm>
            <a:off x="-129203" y="1051278"/>
            <a:ext cx="10209481" cy="452047"/>
          </a:xfrm>
          <a:prstGeom prst="rect">
            <a:avLst/>
          </a:prstGeom>
          <a:noFill/>
        </p:spPr>
        <p:txBody>
          <a:bodyPr wrap="square">
            <a:spAutoFit/>
          </a:bodyPr>
          <a:lstStyle/>
          <a:p>
            <a:pPr marL="158750" marR="0" lvl="0" indent="441960" algn="just" defTabSz="914400" rtl="0" eaLnBrk="1" fontAlgn="auto" latinLnBrk="0" hangingPunct="1">
              <a:lnSpc>
                <a:spcPts val="3200"/>
              </a:lnSpc>
              <a:spcBef>
                <a:spcPts val="0"/>
              </a:spcBef>
              <a:spcAft>
                <a:spcPts val="0"/>
              </a:spcAft>
              <a:buClrTx/>
              <a:buSzTx/>
              <a:buFontTx/>
              <a:buNone/>
              <a:defRPr/>
            </a:pPr>
            <a:r>
              <a:rPr kumimoji="0" lang="en-US" altLang="zh-CN"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1.</a:t>
            </a:r>
            <a:r>
              <a:rPr kumimoji="0" lang="zh-CN" altLang="zh-CN"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围绕科学仪器和传感器创新体系建设，打造技术实现支撑体系</a:t>
            </a:r>
            <a:endParaRPr kumimoji="0" lang="zh-CN" altLang="zh-CN" sz="16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grpSp>
        <p:nvGrpSpPr>
          <p:cNvPr id="97" name="组合 96"/>
          <p:cNvGrpSpPr/>
          <p:nvPr/>
        </p:nvGrpSpPr>
        <p:grpSpPr>
          <a:xfrm>
            <a:off x="853088" y="98216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96" name="矩形 95"/>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0" y="1580345"/>
            <a:ext cx="12192000" cy="4473613"/>
          </a:xfrm>
          <a:prstGeom prst="rect">
            <a:avLst/>
          </a:prstGeom>
        </p:spPr>
      </p:pic>
      <p:sp>
        <p:nvSpPr>
          <p:cNvPr id="14" name="PA_文本框 1"/>
          <p:cNvSpPr txBox="1"/>
          <p:nvPr>
            <p:custDataLst>
              <p:tags r:id="rId1"/>
            </p:custDataLst>
          </p:nvPr>
        </p:nvSpPr>
        <p:spPr>
          <a:xfrm>
            <a:off x="1097509" y="429276"/>
            <a:ext cx="1231106" cy="465640"/>
          </a:xfrm>
          <a:prstGeom prst="rect">
            <a:avLst/>
          </a:prstGeom>
          <a:noFill/>
        </p:spPr>
        <p:txBody>
          <a:bodyPr wrap="square" lIns="0" tIns="0" rIns="0" rtlCol="0">
            <a:spAutoFit/>
          </a:bodyPr>
          <a:lstStyle/>
          <a:p>
            <a:pPr marL="0" marR="0" lvl="0" indent="0" algn="l" defTabSz="914400" rtl="0" eaLnBrk="1" fontAlgn="auto" latinLnBrk="0" hangingPunct="1">
              <a:lnSpc>
                <a:spcPts val="3600"/>
              </a:lnSpc>
              <a:spcBef>
                <a:spcPts val="0"/>
              </a:spcBef>
              <a:spcAft>
                <a:spcPts val="0"/>
              </a:spcAft>
              <a:buClrTx/>
              <a:buSzTx/>
              <a:buFontTx/>
              <a:buNone/>
              <a:defRPr/>
            </a:pPr>
            <a:r>
              <a:rPr kumimoji="0" lang="zh-CN" altLang="en-US" sz="2400" b="1" i="0" u="none" strike="noStrike" kern="1200" cap="none" spc="0" normalizeH="0" baseline="0" noProof="0">
                <a:ln>
                  <a:noFill/>
                </a:ln>
                <a:solidFill>
                  <a:srgbClr val="21273E"/>
                </a:solidFill>
                <a:effectLst/>
                <a:uLnTx/>
                <a:uFillTx/>
                <a:latin typeface="微软雅黑" panose="020B0503020204020204" charset="-122"/>
                <a:ea typeface="微软雅黑" panose="020B0503020204020204" charset="-122"/>
                <a:cs typeface="+mn-ea"/>
                <a:sym typeface="+mn-lt"/>
              </a:rPr>
              <a:t>重点任务</a:t>
            </a:r>
            <a:endParaRPr kumimoji="0" lang="zh-CN" altLang="en-US" sz="2400" b="1" i="0" u="none" strike="noStrike" kern="1200" cap="none" spc="0" normalizeH="0" baseline="0" noProof="0" dirty="0">
              <a:ln>
                <a:noFill/>
              </a:ln>
              <a:solidFill>
                <a:srgbClr val="21273E"/>
              </a:solidFill>
              <a:effectLst/>
              <a:uLnTx/>
              <a:uFillTx/>
              <a:latin typeface="微软雅黑" panose="020B0503020204020204" charset="-122"/>
              <a:ea typeface="微软雅黑" panose="020B0503020204020204" charset="-122"/>
              <a:cs typeface="+mn-ea"/>
              <a:sym typeface="+mn-lt"/>
            </a:endParaRPr>
          </a:p>
        </p:txBody>
      </p:sp>
      <p:grpSp>
        <p:nvGrpSpPr>
          <p:cNvPr id="16" name="组合 15"/>
          <p:cNvGrpSpPr/>
          <p:nvPr/>
        </p:nvGrpSpPr>
        <p:grpSpPr>
          <a:xfrm>
            <a:off x="382205" y="443656"/>
            <a:ext cx="436880" cy="436880"/>
            <a:chOff x="2164080" y="579120"/>
            <a:chExt cx="436880" cy="436880"/>
          </a:xfrm>
          <a:solidFill>
            <a:schemeClr val="bg1">
              <a:lumMod val="75000"/>
              <a:alpha val="40000"/>
            </a:schemeClr>
          </a:solidFill>
        </p:grpSpPr>
        <p:sp>
          <p:nvSpPr>
            <p:cNvPr id="19" name="矩形 18"/>
            <p:cNvSpPr/>
            <p:nvPr/>
          </p:nvSpPr>
          <p:spPr>
            <a:xfrm>
              <a:off x="2164080" y="579120"/>
              <a:ext cx="436880" cy="4368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sp>
          <p:nvSpPr>
            <p:cNvPr id="21" name="矩形 20"/>
            <p:cNvSpPr/>
            <p:nvPr/>
          </p:nvSpPr>
          <p:spPr>
            <a:xfrm>
              <a:off x="2259330" y="674370"/>
              <a:ext cx="246380" cy="246380"/>
            </a:xfrm>
            <a:prstGeom prst="rect">
              <a:avLst/>
            </a:prstGeom>
            <a:gr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微软雅黑" panose="020B0503020204020204" charset="-122"/>
                <a:ea typeface="微软雅黑" panose="020B0503020204020204" charset="-122"/>
                <a:cs typeface="+mn-ea"/>
                <a:sym typeface="+mn-lt"/>
              </a:endParaRPr>
            </a:p>
          </p:txBody>
        </p:sp>
      </p:grpSp>
      <p:sp>
        <p:nvSpPr>
          <p:cNvPr id="83" name="文本框 82"/>
          <p:cNvSpPr txBox="1"/>
          <p:nvPr/>
        </p:nvSpPr>
        <p:spPr>
          <a:xfrm>
            <a:off x="2508899" y="441531"/>
            <a:ext cx="88456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lvl="0" fontAlgn="base">
              <a:spcBef>
                <a:spcPct val="0"/>
              </a:spcBef>
              <a:spcAft>
                <a:spcPct val="0"/>
              </a:spcAft>
              <a:defRPr sz="2400">
                <a:solidFill>
                  <a:srgbClr val="2C344B"/>
                </a:solidFill>
                <a:latin typeface="微软雅黑" panose="020B0503020204020204" charset="-122"/>
                <a:ea typeface="微软雅黑" panose="020B0503020204020204" charset="-122"/>
                <a:cs typeface="+mn-ea"/>
              </a:defRPr>
            </a:lvl1pPr>
            <a:lvl2pPr marL="742950" indent="-285750">
              <a:defRPr sz="1300">
                <a:latin typeface="Calibri Light" panose="020F0302020204030204" pitchFamily="34" charset="0"/>
                <a:ea typeface="方正宋刻本秀楷简体" panose="02000000000000000000" pitchFamily="2" charset="-122"/>
              </a:defRPr>
            </a:lvl2pPr>
            <a:lvl3pPr marL="1143000" indent="-228600">
              <a:defRPr sz="1300">
                <a:latin typeface="Calibri Light" panose="020F0302020204030204" pitchFamily="34" charset="0"/>
                <a:ea typeface="方正宋刻本秀楷简体" panose="02000000000000000000" pitchFamily="2" charset="-122"/>
              </a:defRPr>
            </a:lvl3pPr>
            <a:lvl4pPr marL="1600200" indent="-228600">
              <a:defRPr sz="1300">
                <a:latin typeface="Calibri Light" panose="020F0302020204030204" pitchFamily="34" charset="0"/>
                <a:ea typeface="方正宋刻本秀楷简体" panose="02000000000000000000" pitchFamily="2" charset="-122"/>
              </a:defRPr>
            </a:lvl4pPr>
            <a:lvl5pPr marL="2057400" indent="-228600">
              <a:defRPr sz="1300">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latin typeface="Calibri Light" panose="020F0302020204030204" pitchFamily="34" charset="0"/>
                <a:ea typeface="方正宋刻本秀楷简体" panose="02000000000000000000"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zh-CN" altLang="zh-CN" sz="2400" b="0" i="0" u="none" strike="noStrike" kern="1200" cap="none" spc="0" normalizeH="0" baseline="0" noProof="0" dirty="0">
                <a:ln>
                  <a:noFill/>
                </a:ln>
                <a:solidFill>
                  <a:srgbClr val="2C344B"/>
                </a:solidFill>
                <a:effectLst/>
                <a:uLnTx/>
                <a:uFillTx/>
                <a:latin typeface="微软雅黑" panose="020B0503020204020204" charset="-122"/>
                <a:ea typeface="微软雅黑" panose="020B0503020204020204" charset="-122"/>
              </a:rPr>
              <a:t>2021-2022年：打造技术实现支撑体系，建立企业培育服务体系</a:t>
            </a:r>
          </a:p>
        </p:txBody>
      </p:sp>
      <p:sp>
        <p:nvSpPr>
          <p:cNvPr id="84" name="文本框 83"/>
          <p:cNvSpPr txBox="1"/>
          <p:nvPr/>
        </p:nvSpPr>
        <p:spPr>
          <a:xfrm>
            <a:off x="-109518" y="982063"/>
            <a:ext cx="10209481" cy="452047"/>
          </a:xfrm>
          <a:prstGeom prst="rect">
            <a:avLst/>
          </a:prstGeom>
          <a:noFill/>
        </p:spPr>
        <p:txBody>
          <a:bodyPr wrap="square">
            <a:spAutoFit/>
          </a:bodyPr>
          <a:lstStyle/>
          <a:p>
            <a:pPr marL="158750" marR="0" lvl="0" indent="441960" algn="just" defTabSz="914400" rtl="0" eaLnBrk="1" fontAlgn="auto" latinLnBrk="0" hangingPunct="1">
              <a:lnSpc>
                <a:spcPts val="3200"/>
              </a:lnSpc>
              <a:spcBef>
                <a:spcPts val="0"/>
              </a:spcBef>
              <a:spcAft>
                <a:spcPts val="0"/>
              </a:spcAft>
              <a:buClrTx/>
              <a:buSzTx/>
              <a:buFontTx/>
              <a:buNone/>
              <a:defRPr/>
            </a:pPr>
            <a:r>
              <a:rPr kumimoji="0" lang="en-US" altLang="zh-CN"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2.</a:t>
            </a:r>
            <a:r>
              <a:rPr kumimoji="0" lang="zh-CN" altLang="en-US" sz="18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聚焦科学仪器和智慧城市应用场景，突破一批重点产品</a:t>
            </a:r>
            <a:endParaRPr kumimoji="0" lang="zh-CN" altLang="zh-CN" sz="1600" b="0" i="0" u="none" strike="noStrike" kern="100" cap="none" spc="-3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p:txBody>
      </p:sp>
      <p:grpSp>
        <p:nvGrpSpPr>
          <p:cNvPr id="2" name="组合 1"/>
          <p:cNvGrpSpPr/>
          <p:nvPr/>
        </p:nvGrpSpPr>
        <p:grpSpPr>
          <a:xfrm>
            <a:off x="691011" y="1914372"/>
            <a:ext cx="10972025" cy="3668182"/>
            <a:chOff x="691011" y="2180696"/>
            <a:chExt cx="10972025" cy="3620686"/>
          </a:xfrm>
        </p:grpSpPr>
        <p:grpSp>
          <p:nvGrpSpPr>
            <p:cNvPr id="80" name="组合 79"/>
            <p:cNvGrpSpPr/>
            <p:nvPr/>
          </p:nvGrpSpPr>
          <p:grpSpPr>
            <a:xfrm>
              <a:off x="691011" y="2180696"/>
              <a:ext cx="5140509" cy="3304058"/>
              <a:chOff x="218957" y="2659236"/>
              <a:chExt cx="5140509" cy="3304058"/>
            </a:xfrm>
          </p:grpSpPr>
          <p:grpSp>
            <p:nvGrpSpPr>
              <p:cNvPr id="81" name="组合 80"/>
              <p:cNvGrpSpPr/>
              <p:nvPr/>
            </p:nvGrpSpPr>
            <p:grpSpPr>
              <a:xfrm>
                <a:off x="218957" y="3446258"/>
                <a:ext cx="5140509" cy="2517036"/>
                <a:chOff x="136284" y="4748808"/>
                <a:chExt cx="5140509" cy="2517036"/>
              </a:xfrm>
            </p:grpSpPr>
            <p:sp>
              <p:nvSpPr>
                <p:cNvPr id="92" name="文本框 91"/>
                <p:cNvSpPr txBox="1"/>
                <p:nvPr/>
              </p:nvSpPr>
              <p:spPr>
                <a:xfrm>
                  <a:off x="136284" y="5260821"/>
                  <a:ext cx="5140509" cy="2005023"/>
                </a:xfrm>
                <a:prstGeom prst="rect">
                  <a:avLst/>
                </a:prstGeom>
                <a:noFill/>
              </p:spPr>
              <p:txBody>
                <a:bodyPr wrap="square" rtlCol="0">
                  <a:spAutoFit/>
                </a:bodyPr>
                <a:lstStyle/>
                <a:p>
                  <a:endParaRPr lang="en-US" altLang="zh-CN" sz="1400" spc="400" dirty="0">
                    <a:solidFill>
                      <a:schemeClr val="bg1">
                        <a:lumMod val="95000"/>
                      </a:schemeClr>
                    </a:solidFill>
                    <a:cs typeface="+mn-ea"/>
                    <a:sym typeface="+mn-lt"/>
                  </a:endParaRPr>
                </a:p>
                <a:p>
                  <a:pPr marL="285750" indent="-285750">
                    <a:buFont typeface="Wingdings" panose="05000000000000000000" pitchFamily="2" charset="2"/>
                    <a:buChar char="l"/>
                  </a:pPr>
                  <a:r>
                    <a:rPr lang="zh-CN" altLang="en-US" sz="1400" spc="400" dirty="0">
                      <a:solidFill>
                        <a:schemeClr val="bg1">
                          <a:lumMod val="95000"/>
                        </a:schemeClr>
                      </a:solidFill>
                      <a:cs typeface="+mn-ea"/>
                      <a:sym typeface="+mn-lt"/>
                    </a:rPr>
                    <a:t>聚焦电子显微镜、质谱仪、光谱仪、色谱仪、波谱仪</a:t>
                  </a:r>
                  <a:r>
                    <a:rPr lang="en-US" altLang="zh-CN" sz="1400" spc="400" dirty="0">
                      <a:solidFill>
                        <a:schemeClr val="bg1">
                          <a:lumMod val="95000"/>
                        </a:schemeClr>
                      </a:solidFill>
                      <a:cs typeface="+mn-ea"/>
                      <a:sym typeface="+mn-lt"/>
                    </a:rPr>
                    <a:t>5</a:t>
                  </a:r>
                  <a:r>
                    <a:rPr lang="zh-CN" altLang="en-US" sz="1400" spc="400" dirty="0">
                      <a:solidFill>
                        <a:schemeClr val="bg1">
                          <a:lumMod val="95000"/>
                        </a:schemeClr>
                      </a:solidFill>
                      <a:cs typeface="+mn-ea"/>
                      <a:sym typeface="+mn-lt"/>
                    </a:rPr>
                    <a:t>个领域的科学仪器</a:t>
                  </a:r>
                  <a:endParaRPr lang="en-US" altLang="zh-CN" sz="1400" spc="400" dirty="0">
                    <a:solidFill>
                      <a:schemeClr val="bg1">
                        <a:lumMod val="95000"/>
                      </a:schemeClr>
                    </a:solidFill>
                    <a:cs typeface="+mn-ea"/>
                    <a:sym typeface="+mn-lt"/>
                  </a:endParaRPr>
                </a:p>
                <a:p>
                  <a:pPr marL="285750" indent="-285750">
                    <a:buFont typeface="Wingdings" panose="05000000000000000000" pitchFamily="2" charset="2"/>
                    <a:buChar char="l"/>
                  </a:pPr>
                  <a:r>
                    <a:rPr lang="zh-CN" altLang="en-US" sz="1400" spc="400" dirty="0">
                      <a:solidFill>
                        <a:schemeClr val="bg1">
                          <a:lumMod val="95000"/>
                        </a:schemeClr>
                      </a:solidFill>
                      <a:cs typeface="+mn-ea"/>
                      <a:sym typeface="+mn-lt"/>
                    </a:rPr>
                    <a:t>通过以“技术实现、企业培育”为目标的“揭榜挂帅”方式，攻克</a:t>
                  </a:r>
                  <a:r>
                    <a:rPr lang="en-US" altLang="zh-CN" sz="1400" spc="400" dirty="0">
                      <a:solidFill>
                        <a:schemeClr val="bg1">
                          <a:lumMod val="95000"/>
                        </a:schemeClr>
                      </a:solidFill>
                      <a:cs typeface="+mn-ea"/>
                      <a:sym typeface="+mn-lt"/>
                    </a:rPr>
                    <a:t>10</a:t>
                  </a:r>
                  <a:r>
                    <a:rPr lang="zh-CN" altLang="en-US" sz="1400" spc="400" dirty="0">
                      <a:solidFill>
                        <a:schemeClr val="bg1">
                          <a:lumMod val="95000"/>
                        </a:schemeClr>
                      </a:solidFill>
                      <a:cs typeface="+mn-ea"/>
                      <a:sym typeface="+mn-lt"/>
                    </a:rPr>
                    <a:t>项以上关键“卡脖子”技术</a:t>
                  </a:r>
                  <a:endParaRPr lang="en-US" altLang="zh-CN" sz="1400" spc="400" dirty="0">
                    <a:solidFill>
                      <a:schemeClr val="bg1">
                        <a:lumMod val="95000"/>
                      </a:schemeClr>
                    </a:solidFill>
                    <a:cs typeface="+mn-ea"/>
                    <a:sym typeface="+mn-lt"/>
                  </a:endParaRPr>
                </a:p>
                <a:p>
                  <a:pPr marL="285750" indent="-285750">
                    <a:buFont typeface="Wingdings" panose="05000000000000000000" pitchFamily="2" charset="2"/>
                    <a:buChar char="l"/>
                  </a:pPr>
                  <a:r>
                    <a:rPr lang="zh-CN" altLang="en-US" sz="1400" spc="400" dirty="0">
                      <a:solidFill>
                        <a:schemeClr val="bg1">
                          <a:lumMod val="95000"/>
                        </a:schemeClr>
                      </a:solidFill>
                      <a:cs typeface="+mn-ea"/>
                      <a:sym typeface="+mn-lt"/>
                    </a:rPr>
                    <a:t>通过仪器维修维护需求牵引路径，加快突破</a:t>
                  </a:r>
                  <a:r>
                    <a:rPr lang="en-US" altLang="zh-CN" sz="1400" spc="400" dirty="0">
                      <a:solidFill>
                        <a:schemeClr val="bg1">
                          <a:lumMod val="95000"/>
                        </a:schemeClr>
                      </a:solidFill>
                      <a:cs typeface="+mn-ea"/>
                      <a:sym typeface="+mn-lt"/>
                    </a:rPr>
                    <a:t>10</a:t>
                  </a:r>
                  <a:r>
                    <a:rPr lang="zh-CN" altLang="en-US" sz="1400" spc="400" dirty="0">
                      <a:solidFill>
                        <a:schemeClr val="bg1">
                          <a:lumMod val="95000"/>
                        </a:schemeClr>
                      </a:solidFill>
                      <a:cs typeface="+mn-ea"/>
                      <a:sym typeface="+mn-lt"/>
                    </a:rPr>
                    <a:t>种以上重点产品和一批科学仪器设备所需高端产品</a:t>
                  </a:r>
                </a:p>
              </p:txBody>
            </p:sp>
            <p:sp>
              <p:nvSpPr>
                <p:cNvPr id="93" name="文本框 92"/>
                <p:cNvSpPr txBox="1"/>
                <p:nvPr/>
              </p:nvSpPr>
              <p:spPr>
                <a:xfrm>
                  <a:off x="1683397" y="4748808"/>
                  <a:ext cx="1619746" cy="369332"/>
                </a:xfrm>
                <a:prstGeom prst="rect">
                  <a:avLst/>
                </a:prstGeom>
                <a:noFill/>
              </p:spPr>
              <p:txBody>
                <a:bodyPr wrap="square" rtlCol="0">
                  <a:spAutoFit/>
                </a:bodyPr>
                <a:lstStyle/>
                <a:p>
                  <a:pPr algn="ctr"/>
                  <a:r>
                    <a:rPr lang="zh-CN" altLang="en-US" dirty="0">
                      <a:solidFill>
                        <a:schemeClr val="bg1">
                          <a:lumMod val="95000"/>
                        </a:schemeClr>
                      </a:solidFill>
                      <a:cs typeface="+mn-ea"/>
                      <a:sym typeface="+mn-lt"/>
                    </a:rPr>
                    <a:t>科学仪器领域</a:t>
                  </a:r>
                </a:p>
              </p:txBody>
            </p:sp>
          </p:grpSp>
          <p:grpSp>
            <p:nvGrpSpPr>
              <p:cNvPr id="82" name="组合 81"/>
              <p:cNvGrpSpPr/>
              <p:nvPr/>
            </p:nvGrpSpPr>
            <p:grpSpPr>
              <a:xfrm>
                <a:off x="2107114" y="2659236"/>
                <a:ext cx="890337" cy="723899"/>
                <a:chOff x="2107114" y="2468736"/>
                <a:chExt cx="890337" cy="723899"/>
              </a:xfrm>
            </p:grpSpPr>
            <p:sp>
              <p:nvSpPr>
                <p:cNvPr id="90" name="椭圆 89"/>
                <p:cNvSpPr/>
                <p:nvPr/>
              </p:nvSpPr>
              <p:spPr>
                <a:xfrm>
                  <a:off x="2190334" y="2468736"/>
                  <a:ext cx="723899" cy="72389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1" name="文本框 90"/>
                <p:cNvSpPr txBox="1"/>
                <p:nvPr/>
              </p:nvSpPr>
              <p:spPr>
                <a:xfrm>
                  <a:off x="2107114" y="2589857"/>
                  <a:ext cx="890337" cy="523220"/>
                </a:xfrm>
                <a:prstGeom prst="rect">
                  <a:avLst/>
                </a:prstGeom>
                <a:noFill/>
              </p:spPr>
              <p:txBody>
                <a:bodyPr wrap="square" rtlCol="0">
                  <a:spAutoFit/>
                </a:bodyPr>
                <a:lstStyle/>
                <a:p>
                  <a:pPr algn="ctr"/>
                  <a:r>
                    <a:rPr lang="en-US" altLang="zh-CN" sz="2800" dirty="0">
                      <a:cs typeface="+mn-ea"/>
                      <a:sym typeface="+mn-lt"/>
                    </a:rPr>
                    <a:t>01</a:t>
                  </a:r>
                  <a:endParaRPr lang="zh-CN" altLang="en-US" sz="2800" dirty="0">
                    <a:cs typeface="+mn-ea"/>
                    <a:sym typeface="+mn-lt"/>
                  </a:endParaRPr>
                </a:p>
              </p:txBody>
            </p:sp>
          </p:grpSp>
        </p:grpSp>
        <p:grpSp>
          <p:nvGrpSpPr>
            <p:cNvPr id="94" name="组合 93"/>
            <p:cNvGrpSpPr/>
            <p:nvPr/>
          </p:nvGrpSpPr>
          <p:grpSpPr>
            <a:xfrm>
              <a:off x="6522531" y="2180696"/>
              <a:ext cx="5140505" cy="3620686"/>
              <a:chOff x="3323840" y="2442838"/>
              <a:chExt cx="5140505" cy="3620686"/>
            </a:xfrm>
          </p:grpSpPr>
          <p:grpSp>
            <p:nvGrpSpPr>
              <p:cNvPr id="95" name="组合 94"/>
              <p:cNvGrpSpPr/>
              <p:nvPr/>
            </p:nvGrpSpPr>
            <p:grpSpPr>
              <a:xfrm>
                <a:off x="3323840" y="3211810"/>
                <a:ext cx="5140505" cy="2851714"/>
                <a:chOff x="-612014" y="4514360"/>
                <a:chExt cx="5140505" cy="2851714"/>
              </a:xfrm>
            </p:grpSpPr>
            <p:sp>
              <p:nvSpPr>
                <p:cNvPr id="99" name="文本框 98"/>
                <p:cNvSpPr txBox="1"/>
                <p:nvPr/>
              </p:nvSpPr>
              <p:spPr>
                <a:xfrm>
                  <a:off x="-612014" y="4999919"/>
                  <a:ext cx="5140505" cy="2366155"/>
                </a:xfrm>
                <a:prstGeom prst="rect">
                  <a:avLst/>
                </a:prstGeom>
                <a:noFill/>
              </p:spPr>
              <p:txBody>
                <a:bodyPr wrap="square" rtlCol="0">
                  <a:spAutoFit/>
                </a:bodyPr>
                <a:lstStyle/>
                <a:p>
                  <a:pPr algn="just">
                    <a:lnSpc>
                      <a:spcPct val="120000"/>
                    </a:lnSpc>
                  </a:pPr>
                  <a:endParaRPr lang="en-US" altLang="zh-CN" sz="1400" spc="400" dirty="0">
                    <a:solidFill>
                      <a:schemeClr val="bg1">
                        <a:lumMod val="95000"/>
                      </a:schemeClr>
                    </a:solidFill>
                    <a:cs typeface="+mn-ea"/>
                    <a:sym typeface="+mn-lt"/>
                  </a:endParaRPr>
                </a:p>
                <a:p>
                  <a:pPr marL="285750" indent="-285750" algn="just">
                    <a:lnSpc>
                      <a:spcPct val="120000"/>
                    </a:lnSpc>
                    <a:buFont typeface="Wingdings" panose="05000000000000000000" pitchFamily="2" charset="2"/>
                    <a:buChar char="l"/>
                  </a:pPr>
                  <a:r>
                    <a:rPr lang="zh-CN" altLang="en-US" sz="1400" spc="400" dirty="0">
                      <a:solidFill>
                        <a:schemeClr val="bg1">
                          <a:lumMod val="95000"/>
                        </a:schemeClr>
                      </a:solidFill>
                      <a:cs typeface="+mn-ea"/>
                      <a:sym typeface="+mn-lt"/>
                    </a:rPr>
                    <a:t>面向智慧水务、智慧交通、治安防范、智能电网、环境监测</a:t>
                  </a:r>
                  <a:r>
                    <a:rPr lang="en-US" altLang="zh-CN" sz="1400" spc="400" dirty="0">
                      <a:solidFill>
                        <a:schemeClr val="bg1">
                          <a:lumMod val="95000"/>
                        </a:schemeClr>
                      </a:solidFill>
                      <a:cs typeface="+mn-ea"/>
                      <a:sym typeface="+mn-lt"/>
                    </a:rPr>
                    <a:t>5</a:t>
                  </a:r>
                  <a:r>
                    <a:rPr lang="zh-CN" altLang="en-US" sz="1400" spc="400" dirty="0">
                      <a:solidFill>
                        <a:schemeClr val="bg1">
                          <a:lumMod val="95000"/>
                        </a:schemeClr>
                      </a:solidFill>
                      <a:cs typeface="+mn-ea"/>
                      <a:sym typeface="+mn-lt"/>
                    </a:rPr>
                    <a:t>个应用领域</a:t>
                  </a:r>
                  <a:endParaRPr lang="en-US" altLang="zh-CN" sz="1400" spc="400" dirty="0">
                    <a:solidFill>
                      <a:schemeClr val="bg1">
                        <a:lumMod val="95000"/>
                      </a:schemeClr>
                    </a:solidFill>
                    <a:cs typeface="+mn-ea"/>
                    <a:sym typeface="+mn-lt"/>
                  </a:endParaRPr>
                </a:p>
                <a:p>
                  <a:pPr marL="285750" indent="-285750" algn="just">
                    <a:lnSpc>
                      <a:spcPct val="120000"/>
                    </a:lnSpc>
                    <a:buFont typeface="Wingdings" panose="05000000000000000000" pitchFamily="2" charset="2"/>
                    <a:buChar char="l"/>
                  </a:pPr>
                  <a:r>
                    <a:rPr lang="zh-CN" altLang="en-US" sz="1400" spc="400" dirty="0">
                      <a:solidFill>
                        <a:schemeClr val="bg1">
                          <a:lumMod val="95000"/>
                        </a:schemeClr>
                      </a:solidFill>
                      <a:cs typeface="+mn-ea"/>
                      <a:sym typeface="+mn-lt"/>
                    </a:rPr>
                    <a:t>通过央地合作、招商引资、企业孵化、“揭榜挂帅”等方式</a:t>
                  </a:r>
                  <a:r>
                    <a:rPr lang="en-US" altLang="zh-CN" sz="1400" spc="400" dirty="0">
                      <a:solidFill>
                        <a:schemeClr val="bg1">
                          <a:lumMod val="95000"/>
                        </a:schemeClr>
                      </a:solidFill>
                      <a:cs typeface="+mn-ea"/>
                      <a:sym typeface="+mn-lt"/>
                    </a:rPr>
                    <a:t>,</a:t>
                  </a:r>
                  <a:r>
                    <a:rPr lang="zh-CN" altLang="en-US" sz="1400" spc="400" dirty="0">
                      <a:solidFill>
                        <a:schemeClr val="bg1">
                          <a:lumMod val="95000"/>
                        </a:schemeClr>
                      </a:solidFill>
                      <a:cs typeface="+mn-ea"/>
                      <a:sym typeface="+mn-lt"/>
                    </a:rPr>
                    <a:t>突破</a:t>
                  </a:r>
                  <a:r>
                    <a:rPr lang="en-US" altLang="zh-CN" sz="1400" spc="400" dirty="0">
                      <a:solidFill>
                        <a:schemeClr val="bg1">
                          <a:lumMod val="95000"/>
                        </a:schemeClr>
                      </a:solidFill>
                      <a:cs typeface="+mn-ea"/>
                      <a:sym typeface="+mn-lt"/>
                    </a:rPr>
                    <a:t>15</a:t>
                  </a:r>
                  <a:r>
                    <a:rPr lang="zh-CN" altLang="en-US" sz="1400" spc="400" dirty="0">
                      <a:solidFill>
                        <a:schemeClr val="bg1">
                          <a:lumMod val="95000"/>
                        </a:schemeClr>
                      </a:solidFill>
                      <a:cs typeface="+mn-ea"/>
                      <a:sym typeface="+mn-lt"/>
                    </a:rPr>
                    <a:t>种以上各领域多类型系列传感器产品</a:t>
                  </a:r>
                  <a:r>
                    <a:rPr lang="en-US" altLang="zh-CN" sz="1400" spc="400" dirty="0">
                      <a:solidFill>
                        <a:schemeClr val="bg1">
                          <a:lumMod val="95000"/>
                        </a:schemeClr>
                      </a:solidFill>
                      <a:cs typeface="+mn-ea"/>
                      <a:sym typeface="+mn-lt"/>
                    </a:rPr>
                    <a:t>,</a:t>
                  </a:r>
                  <a:r>
                    <a:rPr lang="zh-CN" altLang="en-US" sz="1400" spc="400" dirty="0">
                      <a:solidFill>
                        <a:schemeClr val="bg1">
                          <a:lumMod val="95000"/>
                        </a:schemeClr>
                      </a:solidFill>
                      <a:cs typeface="+mn-ea"/>
                      <a:sym typeface="+mn-lt"/>
                    </a:rPr>
                    <a:t>形成系统级智慧化解决方案</a:t>
                  </a:r>
                  <a:endParaRPr lang="en-US" altLang="zh-CN" sz="1400" spc="400" dirty="0">
                    <a:solidFill>
                      <a:schemeClr val="bg1">
                        <a:lumMod val="95000"/>
                      </a:schemeClr>
                    </a:solidFill>
                    <a:cs typeface="+mn-ea"/>
                    <a:sym typeface="+mn-lt"/>
                  </a:endParaRPr>
                </a:p>
                <a:p>
                  <a:pPr marL="285750" indent="-285750" algn="just">
                    <a:lnSpc>
                      <a:spcPct val="120000"/>
                    </a:lnSpc>
                    <a:buFont typeface="Wingdings" panose="05000000000000000000" pitchFamily="2" charset="2"/>
                    <a:buChar char="l"/>
                  </a:pPr>
                  <a:r>
                    <a:rPr lang="zh-CN" altLang="en-US" sz="1400" spc="400" dirty="0">
                      <a:solidFill>
                        <a:schemeClr val="bg1">
                          <a:lumMod val="95000"/>
                        </a:schemeClr>
                      </a:solidFill>
                      <a:cs typeface="+mn-ea"/>
                      <a:sym typeface="+mn-lt"/>
                    </a:rPr>
                    <a:t>在怀柔区打造智慧场景应用先行示范区，支持示范项目的应用推广，培育</a:t>
                  </a:r>
                  <a:r>
                    <a:rPr lang="en-US" altLang="zh-CN" sz="1400" spc="400" dirty="0">
                      <a:solidFill>
                        <a:schemeClr val="bg1">
                          <a:lumMod val="95000"/>
                        </a:schemeClr>
                      </a:solidFill>
                      <a:cs typeface="+mn-ea"/>
                      <a:sym typeface="+mn-lt"/>
                    </a:rPr>
                    <a:t>10</a:t>
                  </a:r>
                  <a:r>
                    <a:rPr lang="zh-CN" altLang="en-US" sz="1400" spc="400" dirty="0">
                      <a:solidFill>
                        <a:schemeClr val="bg1">
                          <a:lumMod val="95000"/>
                        </a:schemeClr>
                      </a:solidFill>
                      <a:cs typeface="+mn-ea"/>
                      <a:sym typeface="+mn-lt"/>
                    </a:rPr>
                    <a:t>家以上“专精特新”企业。</a:t>
                  </a:r>
                </a:p>
              </p:txBody>
            </p:sp>
            <p:sp>
              <p:nvSpPr>
                <p:cNvPr id="100" name="文本框 99"/>
                <p:cNvSpPr txBox="1"/>
                <p:nvPr/>
              </p:nvSpPr>
              <p:spPr>
                <a:xfrm>
                  <a:off x="1221592" y="4514360"/>
                  <a:ext cx="1623052" cy="369332"/>
                </a:xfrm>
                <a:prstGeom prst="rect">
                  <a:avLst/>
                </a:prstGeom>
                <a:noFill/>
              </p:spPr>
              <p:txBody>
                <a:bodyPr wrap="square" rtlCol="0">
                  <a:spAutoFit/>
                </a:bodyPr>
                <a:lstStyle/>
                <a:p>
                  <a:pPr algn="ctr"/>
                  <a:r>
                    <a:rPr lang="zh-CN" altLang="en-US" dirty="0">
                      <a:solidFill>
                        <a:schemeClr val="bg1">
                          <a:lumMod val="95000"/>
                        </a:schemeClr>
                      </a:solidFill>
                      <a:cs typeface="+mn-ea"/>
                      <a:sym typeface="+mn-lt"/>
                    </a:rPr>
                    <a:t>智慧城市领域</a:t>
                  </a:r>
                </a:p>
              </p:txBody>
            </p:sp>
          </p:grpSp>
          <p:grpSp>
            <p:nvGrpSpPr>
              <p:cNvPr id="96" name="组合 95"/>
              <p:cNvGrpSpPr/>
              <p:nvPr/>
            </p:nvGrpSpPr>
            <p:grpSpPr>
              <a:xfrm>
                <a:off x="5523804" y="2442838"/>
                <a:ext cx="890337" cy="723899"/>
                <a:chOff x="5523804" y="2252338"/>
                <a:chExt cx="890337" cy="723899"/>
              </a:xfrm>
            </p:grpSpPr>
            <p:sp>
              <p:nvSpPr>
                <p:cNvPr id="97" name="椭圆 96"/>
                <p:cNvSpPr/>
                <p:nvPr/>
              </p:nvSpPr>
              <p:spPr>
                <a:xfrm>
                  <a:off x="5607023" y="2252338"/>
                  <a:ext cx="723899" cy="723899"/>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8" name="文本框 97"/>
                <p:cNvSpPr txBox="1"/>
                <p:nvPr/>
              </p:nvSpPr>
              <p:spPr>
                <a:xfrm>
                  <a:off x="5523804" y="2373459"/>
                  <a:ext cx="890337" cy="523220"/>
                </a:xfrm>
                <a:prstGeom prst="rect">
                  <a:avLst/>
                </a:prstGeom>
                <a:noFill/>
              </p:spPr>
              <p:txBody>
                <a:bodyPr wrap="square" rtlCol="0">
                  <a:spAutoFit/>
                </a:bodyPr>
                <a:lstStyle/>
                <a:p>
                  <a:pPr algn="ctr"/>
                  <a:r>
                    <a:rPr lang="en-US" altLang="zh-CN" sz="2800" dirty="0">
                      <a:cs typeface="+mn-ea"/>
                      <a:sym typeface="+mn-lt"/>
                    </a:rPr>
                    <a:t>02</a:t>
                  </a:r>
                  <a:endParaRPr lang="zh-CN" altLang="en-US" sz="2800" dirty="0">
                    <a:cs typeface="+mn-ea"/>
                    <a:sym typeface="+mn-lt"/>
                  </a:endParaRPr>
                </a:p>
              </p:txBody>
            </p:sp>
          </p:grpSp>
        </p:grpSp>
      </p:grpSp>
      <p:cxnSp>
        <p:nvCxnSpPr>
          <p:cNvPr id="101" name="直接连接符 100"/>
          <p:cNvCxnSpPr/>
          <p:nvPr/>
        </p:nvCxnSpPr>
        <p:spPr>
          <a:xfrm>
            <a:off x="6096000" y="3429000"/>
            <a:ext cx="0" cy="222885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4" name="组合 3"/>
          <p:cNvGrpSpPr/>
          <p:nvPr/>
        </p:nvGrpSpPr>
        <p:grpSpPr>
          <a:xfrm>
            <a:off x="853088" y="982161"/>
            <a:ext cx="7218731" cy="69134"/>
            <a:chOff x="4973269" y="1609541"/>
            <a:chExt cx="7218731" cy="69134"/>
          </a:xfrm>
        </p:grpSpPr>
        <p:cxnSp>
          <p:nvCxnSpPr>
            <p:cNvPr id="15" name="直接连接符 14"/>
            <p:cNvCxnSpPr/>
            <p:nvPr/>
          </p:nvCxnSpPr>
          <p:spPr>
            <a:xfrm>
              <a:off x="4973269" y="1644108"/>
              <a:ext cx="7218731" cy="0"/>
            </a:xfrm>
            <a:prstGeom prst="line">
              <a:avLst/>
            </a:prstGeom>
            <a:ln w="12700">
              <a:solidFill>
                <a:srgbClr val="21273E"/>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978265" y="1609541"/>
              <a:ext cx="932856" cy="69134"/>
            </a:xfrm>
            <a:prstGeom prst="rect">
              <a:avLst/>
            </a:prstGeom>
            <a:gradFill>
              <a:gsLst>
                <a:gs pos="0">
                  <a:srgbClr val="2C344B"/>
                </a:gs>
                <a:gs pos="100000">
                  <a:srgbClr val="21273E"/>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ea"/>
                <a:sym typeface="+mn-lt"/>
              </a:endParaRP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5.0.2"/>
  <p:tag name="RESOURCELIBID" val="432"/>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4.1.3"/>
</p:tagLst>
</file>

<file path=ppt/tags/tag16.xml><?xml version="1.0" encoding="utf-8"?>
<p:tagLst xmlns:a="http://schemas.openxmlformats.org/drawingml/2006/main" xmlns:r="http://schemas.openxmlformats.org/officeDocument/2006/relationships" xmlns:p="http://schemas.openxmlformats.org/presentationml/2006/main">
  <p:tag name="PA" val="v4.1.3"/>
</p:tagLst>
</file>

<file path=ppt/tags/tag17.xml><?xml version="1.0" encoding="utf-8"?>
<p:tagLst xmlns:a="http://schemas.openxmlformats.org/drawingml/2006/main" xmlns:r="http://schemas.openxmlformats.org/officeDocument/2006/relationships" xmlns:p="http://schemas.openxmlformats.org/presentationml/2006/main">
  <p:tag name="PA" val="v4.1.3"/>
</p:tagLst>
</file>

<file path=ppt/tags/tag18.xml><?xml version="1.0" encoding="utf-8"?>
<p:tagLst xmlns:a="http://schemas.openxmlformats.org/drawingml/2006/main" xmlns:r="http://schemas.openxmlformats.org/officeDocument/2006/relationships" xmlns:p="http://schemas.openxmlformats.org/presentationml/2006/main">
  <p:tag name="PA" val="v4.1.3"/>
</p:tagLst>
</file>

<file path=ppt/tags/tag19.xml><?xml version="1.0" encoding="utf-8"?>
<p:tagLst xmlns:a="http://schemas.openxmlformats.org/drawingml/2006/main" xmlns:r="http://schemas.openxmlformats.org/officeDocument/2006/relationships" xmlns:p="http://schemas.openxmlformats.org/presentationml/2006/main">
  <p:tag name="PA" val="v4.1.3"/>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4_2*l_h_i*1_1_1"/>
  <p:tag name="KSO_WM_TEMPLATE_CATEGORY" val="diagram"/>
  <p:tag name="KSO_WM_TEMPLATE_INDEX" val="2018126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21.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输入标题内容"/>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4_2*l_h_a*1_1_1"/>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64_2*l_h_i*1_1_2"/>
  <p:tag name="KSO_WM_TEMPLATE_CATEGORY" val="diagram"/>
  <p:tag name="KSO_WM_TEMPLATE_INDEX" val="2018126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1264_2*l_h_i*1_1_3"/>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4_2*l_h_i*1_1_1"/>
  <p:tag name="KSO_WM_TEMPLATE_CATEGORY" val="diagram"/>
  <p:tag name="KSO_WM_TEMPLATE_INDEX" val="2018126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81264_2*l_h_i*1_1_1"/>
  <p:tag name="KSO_WM_TEMPLATE_CATEGORY" val="diagram"/>
  <p:tag name="KSO_WM_TEMPLATE_INDEX" val="2018126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输入标题内容"/>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4_2*l_h_a*1_1_1"/>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PA" val="v3.2.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64_2*l_h_i*1_1_2"/>
  <p:tag name="KSO_WM_TEMPLATE_CATEGORY" val="diagram"/>
  <p:tag name="KSO_WM_TEMPLATE_INDEX" val="2018126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1264_2*l_h_i*1_1_3"/>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点击输入标题内容"/>
  <p:tag name="KSO_WM_UNIT_NOCLEAR" val="0"/>
  <p:tag name="KSO_WM_UNIT_VALUE" val="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81264_2*l_h_a*1_1_1"/>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81264_2*l_h_i*1_1_2"/>
  <p:tag name="KSO_WM_TEMPLATE_CATEGORY" val="diagram"/>
  <p:tag name="KSO_WM_TEMPLATE_INDEX" val="20181264"/>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81264_2*l_h_i*1_1_3"/>
  <p:tag name="KSO_WM_TEMPLATE_CATEGORY" val="diagram"/>
  <p:tag name="KSO_WM_TEMPLATE_INDEX" val="20181264"/>
  <p:tag name="KSO_WM_UNIT_LAYERLEVEL" val="1_1_1"/>
  <p:tag name="KSO_WM_TAG_VERSION" val="1.0"/>
  <p:tag name="KSO_WM_BEAUTIFY_FLAG" val="#wm#"/>
  <p:tag name="KSO_WM_UNIT_TEXT_FILL_FORE_SCHEMECOLOR_INDEX" val="13"/>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tgwwkkq">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1662</Words>
  <Application>Microsoft Office PowerPoint</Application>
  <PresentationFormat>宽屏</PresentationFormat>
  <Paragraphs>211</Paragraphs>
  <Slides>25</Slides>
  <Notes>2</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25</vt:i4>
      </vt:variant>
    </vt:vector>
  </HeadingPairs>
  <TitlesOfParts>
    <vt:vector size="37" baseType="lpstr">
      <vt:lpstr>Montserrat Light</vt:lpstr>
      <vt:lpstr>等线</vt:lpstr>
      <vt:lpstr>方正正黑简体</vt:lpstr>
      <vt:lpstr>黑体</vt:lpstr>
      <vt:lpstr>微软雅黑</vt:lpstr>
      <vt:lpstr>Aparajita</vt:lpstr>
      <vt:lpstr>Arial</vt:lpstr>
      <vt:lpstr>Calibri</vt:lpstr>
      <vt:lpstr>Times New Roman</vt:lpstr>
      <vt:lpstr>Wingdings</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多边形</dc:title>
  <dc:creator>第一PPT</dc:creator>
  <cp:keywords>www.1ppt.com</cp:keywords>
  <dc:description>www.1ppt.com</dc:description>
  <cp:lastModifiedBy>q q</cp:lastModifiedBy>
  <cp:revision>249</cp:revision>
  <dcterms:created xsi:type="dcterms:W3CDTF">2020-08-06T03:23:00Z</dcterms:created>
  <dcterms:modified xsi:type="dcterms:W3CDTF">2021-03-16T23:28:49Z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CDD6D4E90E8947BC9A7D8829B668AD4C</vt:lpwstr>
  </property>
  <property fmtid="{D5CDD505-2E9C-101B-9397-08002B2CF9AE}" pid="3" name="KSOProductBuildVer">
    <vt:lpwstr>2052-11.1.0.9513</vt:lpwstr>
  </property>
</Properties>
</file>